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6"/>
  </p:notesMasterIdLst>
  <p:sldIdLst>
    <p:sldId id="384" r:id="rId2"/>
    <p:sldId id="487" r:id="rId3"/>
    <p:sldId id="509" r:id="rId4"/>
    <p:sldId id="485" r:id="rId5"/>
    <p:sldId id="500" r:id="rId6"/>
    <p:sldId id="510" r:id="rId7"/>
    <p:sldId id="501" r:id="rId8"/>
    <p:sldId id="472" r:id="rId9"/>
    <p:sldId id="497" r:id="rId10"/>
    <p:sldId id="498" r:id="rId11"/>
    <p:sldId id="513" r:id="rId12"/>
    <p:sldId id="499" r:id="rId13"/>
    <p:sldId id="515" r:id="rId14"/>
    <p:sldId id="519" r:id="rId15"/>
    <p:sldId id="517" r:id="rId16"/>
    <p:sldId id="518" r:id="rId17"/>
    <p:sldId id="516" r:id="rId18"/>
    <p:sldId id="505" r:id="rId19"/>
    <p:sldId id="503" r:id="rId20"/>
    <p:sldId id="471" r:id="rId21"/>
    <p:sldId id="496" r:id="rId22"/>
    <p:sldId id="490" r:id="rId23"/>
    <p:sldId id="507" r:id="rId24"/>
    <p:sldId id="494" r:id="rId25"/>
    <p:sldId id="508" r:id="rId26"/>
    <p:sldId id="493" r:id="rId27"/>
    <p:sldId id="495" r:id="rId28"/>
    <p:sldId id="333" r:id="rId29"/>
    <p:sldId id="385" r:id="rId30"/>
    <p:sldId id="506" r:id="rId31"/>
    <p:sldId id="504" r:id="rId32"/>
    <p:sldId id="491" r:id="rId33"/>
    <p:sldId id="502" r:id="rId34"/>
    <p:sldId id="511" r:id="rId3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1874E512-BCFB-42ED-949F-B9D5CD2E2D88}">
          <p14:sldIdLst>
            <p14:sldId id="384"/>
            <p14:sldId id="487"/>
            <p14:sldId id="509"/>
            <p14:sldId id="485"/>
            <p14:sldId id="500"/>
            <p14:sldId id="510"/>
            <p14:sldId id="501"/>
            <p14:sldId id="472"/>
            <p14:sldId id="497"/>
            <p14:sldId id="498"/>
            <p14:sldId id="513"/>
            <p14:sldId id="499"/>
            <p14:sldId id="515"/>
            <p14:sldId id="519"/>
            <p14:sldId id="517"/>
            <p14:sldId id="518"/>
            <p14:sldId id="516"/>
            <p14:sldId id="505"/>
            <p14:sldId id="503"/>
            <p14:sldId id="471"/>
            <p14:sldId id="496"/>
            <p14:sldId id="490"/>
            <p14:sldId id="507"/>
            <p14:sldId id="494"/>
            <p14:sldId id="508"/>
            <p14:sldId id="493"/>
            <p14:sldId id="495"/>
            <p14:sldId id="333"/>
          </p14:sldIdLst>
        </p14:section>
        <p14:section name="Appendix" id="{4AEB7449-AD4C-4F5E-BCFA-D147538D9473}">
          <p14:sldIdLst>
            <p14:sldId id="385"/>
            <p14:sldId id="506"/>
            <p14:sldId id="504"/>
            <p14:sldId id="491"/>
            <p14:sldId id="502"/>
            <p14:sldId id="51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50A0"/>
    <a:srgbClr val="70AD47"/>
    <a:srgbClr val="5B9BD5"/>
    <a:srgbClr val="FFC000"/>
    <a:srgbClr val="D7DCE7"/>
    <a:srgbClr val="CAE5EE"/>
    <a:srgbClr val="C3C6C8"/>
    <a:srgbClr val="AFD0E4"/>
    <a:srgbClr val="E2B6B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35" autoAdjust="0"/>
    <p:restoredTop sz="78711" autoAdjust="0"/>
  </p:normalViewPr>
  <p:slideViewPr>
    <p:cSldViewPr snapToGrid="0">
      <p:cViewPr>
        <p:scale>
          <a:sx n="66" d="100"/>
          <a:sy n="66" d="100"/>
        </p:scale>
        <p:origin x="2178" y="55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ofPieChart>
        <c:ofPieType val="pie"/>
        <c:varyColors val="1"/>
        <c:ser>
          <c:idx val="0"/>
          <c:order val="0"/>
          <c:tx>
            <c:strRef>
              <c:f>Tabelle1!$B$1</c:f>
              <c:strCache>
                <c:ptCount val="1"/>
                <c:pt idx="0">
                  <c:v>Experimente</c:v>
                </c:pt>
              </c:strCache>
            </c:strRef>
          </c:tx>
          <c:explosion val="2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200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1"/>
              <c:showSerName val="0"/>
              <c:showPercent val="0"/>
              <c:showBubbleSize val="0"/>
            </c:dLbl>
            <c:dLbl>
              <c:idx val="1"/>
              <c:layout/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sz="200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140AE9D4-4818-4001-8226-709743794078}" type="VALUE">
                      <a:rPr lang="en-US" smtClean="0"/>
                      <a:pPr>
                        <a:defRPr/>
                      </a:pPr>
                      <a:t>[WERT]</a:t>
                    </a:fld>
                    <a:r>
                      <a:rPr lang="en-US" smtClean="0"/>
                      <a:t/>
                    </a:r>
                    <a:br>
                      <a:rPr lang="en-US" smtClean="0"/>
                    </a:br>
                    <a:r>
                      <a:rPr lang="en-US" smtClean="0"/>
                      <a:t>Object recogn.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2000" b="1" i="0" u="none" strike="noStrike" kern="1200" spc="0" baseline="0">
                      <a:solidFill>
                        <a:schemeClr val="accent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</c:extLst>
            </c:dLbl>
            <c:dLbl>
              <c:idx val="2"/>
              <c:layout/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sz="200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6BB2A957-521C-494D-BF50-77EE84167E2D}" type="VALUE">
                      <a:rPr lang="en-US" smtClean="0"/>
                      <a:pPr>
                        <a:defRPr/>
                      </a:pPr>
                      <a:t>[WERT]</a:t>
                    </a:fld>
                    <a:r>
                      <a:rPr lang="en-US" smtClean="0"/>
                      <a:t/>
                    </a:r>
                    <a:br>
                      <a:rPr lang="en-US" smtClean="0"/>
                    </a:br>
                    <a:r>
                      <a:rPr lang="en-US" smtClean="0"/>
                      <a:t>Cue</a:t>
                    </a:r>
                    <a:r>
                      <a:rPr lang="en-US" baseline="0" smtClean="0"/>
                      <a:t> Conflict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2000" b="1" i="0" u="none" strike="noStrike" kern="1200" spc="0" baseline="0">
                      <a:solidFill>
                        <a:schemeClr val="accent3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</c:extLst>
            </c:dLbl>
            <c:dLbl>
              <c:idx val="3"/>
              <c:layout>
                <c:manualLayout>
                  <c:x val="0"/>
                  <c:y val="-0.194446096562332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sz="200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1BB33191-CBB7-4CE4-B7AA-679EB0C58436}" type="VALUE">
                      <a:rPr lang="en-US" smtClean="0"/>
                      <a:pPr>
                        <a:defRPr/>
                      </a:pPr>
                      <a:t>[WERT]</a:t>
                    </a:fld>
                    <a:r>
                      <a:rPr lang="en-US" smtClean="0"/>
                      <a:t/>
                    </a:r>
                    <a:br>
                      <a:rPr lang="en-US" smtClean="0"/>
                    </a:br>
                    <a:r>
                      <a:rPr lang="en-US" smtClean="0"/>
                      <a:t>Control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2000" b="1" i="0" u="none" strike="noStrike" kern="1200" spc="0" baseline="0">
                      <a:solidFill>
                        <a:schemeClr val="accent4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</c:extLst>
            </c:dLbl>
            <c:dLbl>
              <c:idx val="4"/>
              <c:layout/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sz="200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75BB4646-937A-47AE-94FC-43E10332DD9D}" type="VALUE">
                      <a:rPr lang="en-US" smtClean="0"/>
                      <a:pPr>
                        <a:defRPr/>
                      </a:pPr>
                      <a:t>[WERT]</a:t>
                    </a:fld>
                    <a:r>
                      <a:rPr lang="en-US" smtClean="0"/>
                      <a:t/>
                    </a:r>
                    <a:br>
                      <a:rPr lang="en-US" smtClean="0"/>
                    </a:br>
                    <a:r>
                      <a:rPr lang="en-US" smtClean="0"/>
                      <a:t>Major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2000" b="1" i="0" u="none" strike="noStrike" kern="1200" spc="0" baseline="0">
                      <a:solidFill>
                        <a:schemeClr val="accent5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</c:extLst>
            </c:dLbl>
            <c:dLblPos val="outEnd"/>
            <c:showLegendKey val="0"/>
            <c:showVal val="1"/>
            <c:showCatName val="1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Tabelle1!$A$2:$A$5</c:f>
              <c:strCache>
                <c:ptCount val="4"/>
                <c:pt idx="1">
                  <c:v>Object recognition experiments</c:v>
                </c:pt>
                <c:pt idx="2">
                  <c:v>Cue Conflicts</c:v>
                </c:pt>
                <c:pt idx="3">
                  <c:v>Control experiments</c:v>
                </c:pt>
              </c:strCache>
            </c:strRef>
          </c:cat>
          <c:val>
            <c:numRef>
              <c:f>Tabelle1!$B$2:$B$5</c:f>
              <c:numCache>
                <c:formatCode>General</c:formatCode>
                <c:ptCount val="4"/>
                <c:pt idx="1">
                  <c:v>5</c:v>
                </c:pt>
                <c:pt idx="2">
                  <c:v>1</c:v>
                </c:pt>
                <c:pt idx="3">
                  <c:v>3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gapWidth val="100"/>
        <c:splitType val="cust"/>
        <c:custSplit>
          <c:secondPiePt val="1"/>
          <c:secondPiePt val="2"/>
        </c:custSplit>
        <c:secondPieSize val="46"/>
        <c:serLines>
          <c:spPr>
            <a:ln w="9525" cap="flat" cmpd="sng" algn="ctr">
              <a:solidFill>
                <a:schemeClr val="tx1">
                  <a:lumMod val="35000"/>
                  <a:lumOff val="65000"/>
                </a:schemeClr>
              </a:solidFill>
              <a:round/>
            </a:ln>
            <a:effectLst/>
          </c:spPr>
        </c:serLines>
      </c:of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2000"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cs:styleClr val="auto"/>
    </cs:fontRef>
    <cs:defRPr sz="133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F42C5C1-5E55-44C5-BF67-8583692D40BF}" type="doc">
      <dgm:prSet loTypeId="urn:microsoft.com/office/officeart/2005/8/layout/equation2" loCatId="process" qsTypeId="urn:microsoft.com/office/officeart/2005/8/quickstyle/simple1" qsCatId="simple" csTypeId="urn:microsoft.com/office/officeart/2005/8/colors/accent1_2" csCatId="accent1" phldr="1"/>
      <dgm:spPr/>
    </dgm:pt>
    <dgm:pt modelId="{9B8B2083-CD59-408B-95CE-0B6AC7B5E912}">
      <dgm:prSet phldrT="[Text]"/>
      <dgm:spPr>
        <a:blipFill rotWithShape="0"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r>
            <a:rPr lang="de-DE" dirty="0" smtClean="0"/>
            <a:t> </a:t>
          </a:r>
          <a:endParaRPr lang="en-GB" dirty="0"/>
        </a:p>
      </dgm:t>
    </dgm:pt>
    <dgm:pt modelId="{11E38E73-2643-4424-ACDD-D1FDD805E296}" type="parTrans" cxnId="{A5CB4E46-6065-481A-8BB5-BE652D1091C4}">
      <dgm:prSet/>
      <dgm:spPr/>
      <dgm:t>
        <a:bodyPr/>
        <a:lstStyle/>
        <a:p>
          <a:endParaRPr lang="en-GB"/>
        </a:p>
      </dgm:t>
    </dgm:pt>
    <dgm:pt modelId="{73D183CC-0468-4F21-9CB4-C308273A6459}" type="sibTrans" cxnId="{A5CB4E46-6065-481A-8BB5-BE652D1091C4}">
      <dgm:prSet/>
      <dgm:spPr>
        <a:solidFill>
          <a:srgbClr val="0150A0"/>
        </a:solidFill>
      </dgm:spPr>
      <dgm:t>
        <a:bodyPr/>
        <a:lstStyle/>
        <a:p>
          <a:endParaRPr lang="en-GB"/>
        </a:p>
      </dgm:t>
    </dgm:pt>
    <dgm:pt modelId="{B529DE2A-F1E0-44CA-9C8D-22E38A051B0E}">
      <dgm:prSet phldrT="[Text]"/>
      <dgm:spPr>
        <a:blipFill rotWithShape="0">
          <a:blip xmlns:r="http://schemas.openxmlformats.org/officeDocument/2006/relationships" r:embed="rId2"/>
          <a:stretch>
            <a:fillRect/>
          </a:stretch>
        </a:blipFill>
      </dgm:spPr>
      <dgm:t>
        <a:bodyPr/>
        <a:lstStyle/>
        <a:p>
          <a:r>
            <a:rPr lang="de-DE" dirty="0" smtClean="0"/>
            <a:t> </a:t>
          </a:r>
          <a:endParaRPr lang="en-GB" dirty="0"/>
        </a:p>
      </dgm:t>
    </dgm:pt>
    <dgm:pt modelId="{C57A9E88-DCEE-405B-A95B-FC500945335D}" type="parTrans" cxnId="{B736962D-23CA-410C-BFE0-01DB2ACD42BD}">
      <dgm:prSet/>
      <dgm:spPr/>
      <dgm:t>
        <a:bodyPr/>
        <a:lstStyle/>
        <a:p>
          <a:endParaRPr lang="en-GB"/>
        </a:p>
      </dgm:t>
    </dgm:pt>
    <dgm:pt modelId="{C67CE506-CA82-4EC3-807C-B886D7CF34AA}" type="sibTrans" cxnId="{B736962D-23CA-410C-BFE0-01DB2ACD42BD}">
      <dgm:prSet/>
      <dgm:spPr>
        <a:solidFill>
          <a:srgbClr val="0150A0"/>
        </a:solidFill>
      </dgm:spPr>
      <dgm:t>
        <a:bodyPr/>
        <a:lstStyle/>
        <a:p>
          <a:endParaRPr lang="en-GB"/>
        </a:p>
      </dgm:t>
    </dgm:pt>
    <dgm:pt modelId="{901C561A-3ECF-4F67-80CA-84B0F7EA3E7A}">
      <dgm:prSet phldrT="[Text]"/>
      <dgm:spPr>
        <a:blipFill rotWithShape="0">
          <a:blip xmlns:r="http://schemas.openxmlformats.org/officeDocument/2006/relationships" r:embed="rId3"/>
          <a:stretch>
            <a:fillRect/>
          </a:stretch>
        </a:blipFill>
      </dgm:spPr>
      <dgm:t>
        <a:bodyPr/>
        <a:lstStyle/>
        <a:p>
          <a:r>
            <a:rPr lang="de-DE" dirty="0" smtClean="0"/>
            <a:t> </a:t>
          </a:r>
          <a:endParaRPr lang="en-GB" dirty="0"/>
        </a:p>
      </dgm:t>
    </dgm:pt>
    <dgm:pt modelId="{5E3EAF49-F737-4986-AFB3-7B101ED225F6}" type="parTrans" cxnId="{C6C95611-A13C-45E5-A404-8CAC54258363}">
      <dgm:prSet/>
      <dgm:spPr/>
      <dgm:t>
        <a:bodyPr/>
        <a:lstStyle/>
        <a:p>
          <a:endParaRPr lang="en-GB"/>
        </a:p>
      </dgm:t>
    </dgm:pt>
    <dgm:pt modelId="{754849BA-5723-4B2C-B0DB-F35551BA48C3}" type="sibTrans" cxnId="{C6C95611-A13C-45E5-A404-8CAC54258363}">
      <dgm:prSet/>
      <dgm:spPr/>
      <dgm:t>
        <a:bodyPr/>
        <a:lstStyle/>
        <a:p>
          <a:endParaRPr lang="en-GB"/>
        </a:p>
      </dgm:t>
    </dgm:pt>
    <dgm:pt modelId="{FD643495-A59E-4504-AEF3-7AA93A97C686}" type="pres">
      <dgm:prSet presAssocID="{2F42C5C1-5E55-44C5-BF67-8583692D40BF}" presName="Name0" presStyleCnt="0">
        <dgm:presLayoutVars>
          <dgm:dir/>
          <dgm:resizeHandles val="exact"/>
        </dgm:presLayoutVars>
      </dgm:prSet>
      <dgm:spPr/>
    </dgm:pt>
    <dgm:pt modelId="{9FC1AD2E-3A25-4825-819F-25BB07EAF05E}" type="pres">
      <dgm:prSet presAssocID="{2F42C5C1-5E55-44C5-BF67-8583692D40BF}" presName="vNodes" presStyleCnt="0"/>
      <dgm:spPr/>
    </dgm:pt>
    <dgm:pt modelId="{F697FC3E-4D26-4AF1-A390-1BF2710B4200}" type="pres">
      <dgm:prSet presAssocID="{9B8B2083-CD59-408B-95CE-0B6AC7B5E912}" presName="node" presStyleLbl="node1" presStyleIdx="0" presStyleCnt="3" custLinFactNeighborX="-58551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GB"/>
        </a:p>
      </dgm:t>
    </dgm:pt>
    <dgm:pt modelId="{5E925B27-A74B-461E-8ED8-94B5C5A4C5F4}" type="pres">
      <dgm:prSet presAssocID="{73D183CC-0468-4F21-9CB4-C308273A6459}" presName="spacerT" presStyleCnt="0"/>
      <dgm:spPr/>
    </dgm:pt>
    <dgm:pt modelId="{8E54D028-C025-485A-B67B-6D277FFB35F2}" type="pres">
      <dgm:prSet presAssocID="{73D183CC-0468-4F21-9CB4-C308273A6459}" presName="sibTrans" presStyleLbl="sibTrans2D1" presStyleIdx="0" presStyleCnt="2" custLinFactX="-922" custLinFactNeighborX="-100000"/>
      <dgm:spPr/>
    </dgm:pt>
    <dgm:pt modelId="{03FF82F6-DD83-4D12-BA10-713C28116A79}" type="pres">
      <dgm:prSet presAssocID="{73D183CC-0468-4F21-9CB4-C308273A6459}" presName="spacerB" presStyleCnt="0"/>
      <dgm:spPr/>
    </dgm:pt>
    <dgm:pt modelId="{D43DBB4C-0482-4A92-B656-9912687EF73C}" type="pres">
      <dgm:prSet presAssocID="{B529DE2A-F1E0-44CA-9C8D-22E38A051B0E}" presName="node" presStyleLbl="node1" presStyleIdx="1" presStyleCnt="3" custLinFactNeighborX="-58551">
        <dgm:presLayoutVars>
          <dgm:bulletEnabled val="1"/>
        </dgm:presLayoutVars>
      </dgm:prSet>
      <dgm:spPr>
        <a:prstGeom prst="rect">
          <a:avLst/>
        </a:prstGeom>
      </dgm:spPr>
    </dgm:pt>
    <dgm:pt modelId="{4C6F1642-4D8E-4716-885F-1704D02A1CF2}" type="pres">
      <dgm:prSet presAssocID="{2F42C5C1-5E55-44C5-BF67-8583692D40BF}" presName="sibTransLast" presStyleLbl="sibTrans2D1" presStyleIdx="1" presStyleCnt="2" custScaleX="158021"/>
      <dgm:spPr/>
    </dgm:pt>
    <dgm:pt modelId="{01D224AE-820C-4BFD-A341-7C255847CFF9}" type="pres">
      <dgm:prSet presAssocID="{2F42C5C1-5E55-44C5-BF67-8583692D40BF}" presName="connectorText" presStyleLbl="sibTrans2D1" presStyleIdx="1" presStyleCnt="2"/>
      <dgm:spPr/>
    </dgm:pt>
    <dgm:pt modelId="{E5335752-14FF-4E54-8690-AF7596A79BD2}" type="pres">
      <dgm:prSet presAssocID="{2F42C5C1-5E55-44C5-BF67-8583692D40BF}" presName="lastNode" presStyleLbl="node1" presStyleIdx="2" presStyleCnt="3" custLinFactX="32156" custLinFactNeighborX="100000" custLinFactNeighborY="-791">
        <dgm:presLayoutVars>
          <dgm:bulletEnabled val="1"/>
        </dgm:presLayoutVars>
      </dgm:prSet>
      <dgm:spPr>
        <a:prstGeom prst="rect">
          <a:avLst/>
        </a:prstGeom>
      </dgm:spPr>
    </dgm:pt>
  </dgm:ptLst>
  <dgm:cxnLst>
    <dgm:cxn modelId="{B736962D-23CA-410C-BFE0-01DB2ACD42BD}" srcId="{2F42C5C1-5E55-44C5-BF67-8583692D40BF}" destId="{B529DE2A-F1E0-44CA-9C8D-22E38A051B0E}" srcOrd="1" destOrd="0" parTransId="{C57A9E88-DCEE-405B-A95B-FC500945335D}" sibTransId="{C67CE506-CA82-4EC3-807C-B886D7CF34AA}"/>
    <dgm:cxn modelId="{DD30F910-D222-4FB1-9BE6-F50B10C66E7E}" type="presOf" srcId="{901C561A-3ECF-4F67-80CA-84B0F7EA3E7A}" destId="{E5335752-14FF-4E54-8690-AF7596A79BD2}" srcOrd="0" destOrd="0" presId="urn:microsoft.com/office/officeart/2005/8/layout/equation2"/>
    <dgm:cxn modelId="{ED0ED5FD-C522-41C5-BBFC-B762AFF53C6C}" type="presOf" srcId="{C67CE506-CA82-4EC3-807C-B886D7CF34AA}" destId="{01D224AE-820C-4BFD-A341-7C255847CFF9}" srcOrd="1" destOrd="0" presId="urn:microsoft.com/office/officeart/2005/8/layout/equation2"/>
    <dgm:cxn modelId="{A5CB4E46-6065-481A-8BB5-BE652D1091C4}" srcId="{2F42C5C1-5E55-44C5-BF67-8583692D40BF}" destId="{9B8B2083-CD59-408B-95CE-0B6AC7B5E912}" srcOrd="0" destOrd="0" parTransId="{11E38E73-2643-4424-ACDD-D1FDD805E296}" sibTransId="{73D183CC-0468-4F21-9CB4-C308273A6459}"/>
    <dgm:cxn modelId="{C6C95611-A13C-45E5-A404-8CAC54258363}" srcId="{2F42C5C1-5E55-44C5-BF67-8583692D40BF}" destId="{901C561A-3ECF-4F67-80CA-84B0F7EA3E7A}" srcOrd="2" destOrd="0" parTransId="{5E3EAF49-F737-4986-AFB3-7B101ED225F6}" sibTransId="{754849BA-5723-4B2C-B0DB-F35551BA48C3}"/>
    <dgm:cxn modelId="{DB0BE5A3-3A4B-4587-AD87-FF72ECF3E5DA}" type="presOf" srcId="{2F42C5C1-5E55-44C5-BF67-8583692D40BF}" destId="{FD643495-A59E-4504-AEF3-7AA93A97C686}" srcOrd="0" destOrd="0" presId="urn:microsoft.com/office/officeart/2005/8/layout/equation2"/>
    <dgm:cxn modelId="{74BC732A-8B78-499D-84A1-E2537DEBC9C2}" type="presOf" srcId="{73D183CC-0468-4F21-9CB4-C308273A6459}" destId="{8E54D028-C025-485A-B67B-6D277FFB35F2}" srcOrd="0" destOrd="0" presId="urn:microsoft.com/office/officeart/2005/8/layout/equation2"/>
    <dgm:cxn modelId="{8FAF3924-A76B-4967-8ECA-04C4AE97F8C9}" type="presOf" srcId="{C67CE506-CA82-4EC3-807C-B886D7CF34AA}" destId="{4C6F1642-4D8E-4716-885F-1704D02A1CF2}" srcOrd="0" destOrd="0" presId="urn:microsoft.com/office/officeart/2005/8/layout/equation2"/>
    <dgm:cxn modelId="{6F751E58-33EE-4912-841E-5A529A998202}" type="presOf" srcId="{9B8B2083-CD59-408B-95CE-0B6AC7B5E912}" destId="{F697FC3E-4D26-4AF1-A390-1BF2710B4200}" srcOrd="0" destOrd="0" presId="urn:microsoft.com/office/officeart/2005/8/layout/equation2"/>
    <dgm:cxn modelId="{67DC53EB-5C60-4B8A-AFE0-FD1C5E81B6A5}" type="presOf" srcId="{B529DE2A-F1E0-44CA-9C8D-22E38A051B0E}" destId="{D43DBB4C-0482-4A92-B656-9912687EF73C}" srcOrd="0" destOrd="0" presId="urn:microsoft.com/office/officeart/2005/8/layout/equation2"/>
    <dgm:cxn modelId="{548476A6-C3B7-4170-89E3-47C906A27372}" type="presParOf" srcId="{FD643495-A59E-4504-AEF3-7AA93A97C686}" destId="{9FC1AD2E-3A25-4825-819F-25BB07EAF05E}" srcOrd="0" destOrd="0" presId="urn:microsoft.com/office/officeart/2005/8/layout/equation2"/>
    <dgm:cxn modelId="{D0E70E06-92AB-4DD2-8113-8B24FD0AD577}" type="presParOf" srcId="{9FC1AD2E-3A25-4825-819F-25BB07EAF05E}" destId="{F697FC3E-4D26-4AF1-A390-1BF2710B4200}" srcOrd="0" destOrd="0" presId="urn:microsoft.com/office/officeart/2005/8/layout/equation2"/>
    <dgm:cxn modelId="{3464C4F3-5DA2-46DC-A5AB-E7A96351DAF5}" type="presParOf" srcId="{9FC1AD2E-3A25-4825-819F-25BB07EAF05E}" destId="{5E925B27-A74B-461E-8ED8-94B5C5A4C5F4}" srcOrd="1" destOrd="0" presId="urn:microsoft.com/office/officeart/2005/8/layout/equation2"/>
    <dgm:cxn modelId="{B5AEA109-6377-4C6E-8D1D-887093EE280B}" type="presParOf" srcId="{9FC1AD2E-3A25-4825-819F-25BB07EAF05E}" destId="{8E54D028-C025-485A-B67B-6D277FFB35F2}" srcOrd="2" destOrd="0" presId="urn:microsoft.com/office/officeart/2005/8/layout/equation2"/>
    <dgm:cxn modelId="{21F66319-9362-4457-81E0-4C83FD4390DF}" type="presParOf" srcId="{9FC1AD2E-3A25-4825-819F-25BB07EAF05E}" destId="{03FF82F6-DD83-4D12-BA10-713C28116A79}" srcOrd="3" destOrd="0" presId="urn:microsoft.com/office/officeart/2005/8/layout/equation2"/>
    <dgm:cxn modelId="{CECE90A9-8E2D-49FC-AA13-51E454630013}" type="presParOf" srcId="{9FC1AD2E-3A25-4825-819F-25BB07EAF05E}" destId="{D43DBB4C-0482-4A92-B656-9912687EF73C}" srcOrd="4" destOrd="0" presId="urn:microsoft.com/office/officeart/2005/8/layout/equation2"/>
    <dgm:cxn modelId="{7DE01917-A9AF-40C3-A34C-CEC8143859A1}" type="presParOf" srcId="{FD643495-A59E-4504-AEF3-7AA93A97C686}" destId="{4C6F1642-4D8E-4716-885F-1704D02A1CF2}" srcOrd="1" destOrd="0" presId="urn:microsoft.com/office/officeart/2005/8/layout/equation2"/>
    <dgm:cxn modelId="{A839647C-19E2-41DC-AC40-7584A6DCAD03}" type="presParOf" srcId="{4C6F1642-4D8E-4716-885F-1704D02A1CF2}" destId="{01D224AE-820C-4BFD-A341-7C255847CFF9}" srcOrd="0" destOrd="0" presId="urn:microsoft.com/office/officeart/2005/8/layout/equation2"/>
    <dgm:cxn modelId="{1DB23252-272E-464F-9366-6CEAE94D2706}" type="presParOf" srcId="{FD643495-A59E-4504-AEF3-7AA93A97C686}" destId="{E5335752-14FF-4E54-8690-AF7596A79BD2}" srcOrd="2" destOrd="0" presId="urn:microsoft.com/office/officeart/2005/8/layout/equation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697FC3E-4D26-4AF1-A390-1BF2710B4200}">
      <dsp:nvSpPr>
        <dsp:cNvPr id="0" name=""/>
        <dsp:cNvSpPr/>
      </dsp:nvSpPr>
      <dsp:spPr>
        <a:xfrm>
          <a:off x="295321" y="1902"/>
          <a:ext cx="1405082" cy="1405082"/>
        </a:xfrm>
        <a:prstGeom prst="rect">
          <a:avLst/>
        </a:prstGeom>
        <a:blipFill rotWithShape="0">
          <a:blip xmlns:r="http://schemas.openxmlformats.org/officeDocument/2006/relationships" r:embed="rId1"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6500" kern="1200" dirty="0" smtClean="0"/>
            <a:t> </a:t>
          </a:r>
          <a:endParaRPr lang="en-GB" sz="6500" kern="1200" dirty="0"/>
        </a:p>
      </dsp:txBody>
      <dsp:txXfrm>
        <a:off x="295321" y="1902"/>
        <a:ext cx="1405082" cy="1405082"/>
      </dsp:txXfrm>
    </dsp:sp>
    <dsp:sp modelId="{8E54D028-C025-485A-B67B-6D277FFB35F2}">
      <dsp:nvSpPr>
        <dsp:cNvPr id="0" name=""/>
        <dsp:cNvSpPr/>
      </dsp:nvSpPr>
      <dsp:spPr>
        <a:xfrm>
          <a:off x="590616" y="1521077"/>
          <a:ext cx="814947" cy="814947"/>
        </a:xfrm>
        <a:prstGeom prst="mathPlus">
          <a:avLst/>
        </a:prstGeom>
        <a:solidFill>
          <a:srgbClr val="0150A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GB" sz="1300" kern="1200"/>
        </a:p>
      </dsp:txBody>
      <dsp:txXfrm>
        <a:off x="698637" y="1832713"/>
        <a:ext cx="598905" cy="191675"/>
      </dsp:txXfrm>
    </dsp:sp>
    <dsp:sp modelId="{D43DBB4C-0482-4A92-B656-9912687EF73C}">
      <dsp:nvSpPr>
        <dsp:cNvPr id="0" name=""/>
        <dsp:cNvSpPr/>
      </dsp:nvSpPr>
      <dsp:spPr>
        <a:xfrm>
          <a:off x="295321" y="2450117"/>
          <a:ext cx="1405082" cy="1405082"/>
        </a:xfrm>
        <a:prstGeom prst="rect">
          <a:avLst/>
        </a:prstGeom>
        <a:blipFill rotWithShape="0">
          <a:blip xmlns:r="http://schemas.openxmlformats.org/officeDocument/2006/relationships" r:embed="rId2"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6500" kern="1200" dirty="0" smtClean="0"/>
            <a:t> </a:t>
          </a:r>
          <a:endParaRPr lang="en-GB" sz="6500" kern="1200" dirty="0"/>
        </a:p>
      </dsp:txBody>
      <dsp:txXfrm>
        <a:off x="295321" y="2450117"/>
        <a:ext cx="1405082" cy="1405082"/>
      </dsp:txXfrm>
    </dsp:sp>
    <dsp:sp modelId="{4C6F1642-4D8E-4716-885F-1704D02A1CF2}">
      <dsp:nvSpPr>
        <dsp:cNvPr id="0" name=""/>
        <dsp:cNvSpPr/>
      </dsp:nvSpPr>
      <dsp:spPr>
        <a:xfrm rot="21584183">
          <a:off x="2076898" y="1657385"/>
          <a:ext cx="2230832" cy="522690"/>
        </a:xfrm>
        <a:prstGeom prst="rightArrow">
          <a:avLst>
            <a:gd name="adj1" fmla="val 60000"/>
            <a:gd name="adj2" fmla="val 50000"/>
          </a:avLst>
        </a:prstGeom>
        <a:solidFill>
          <a:srgbClr val="0150A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GB" sz="2200" kern="1200"/>
        </a:p>
      </dsp:txBody>
      <dsp:txXfrm>
        <a:off x="2076899" y="1762284"/>
        <a:ext cx="2074025" cy="313614"/>
      </dsp:txXfrm>
    </dsp:sp>
    <dsp:sp modelId="{E5335752-14FF-4E54-8690-AF7596A79BD2}">
      <dsp:nvSpPr>
        <dsp:cNvPr id="0" name=""/>
        <dsp:cNvSpPr/>
      </dsp:nvSpPr>
      <dsp:spPr>
        <a:xfrm>
          <a:off x="4484153" y="501240"/>
          <a:ext cx="2810164" cy="2810164"/>
        </a:xfrm>
        <a:prstGeom prst="rect">
          <a:avLst/>
        </a:prstGeom>
        <a:blipFill rotWithShape="0">
          <a:blip xmlns:r="http://schemas.openxmlformats.org/officeDocument/2006/relationships" r:embed="rId3"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6500" kern="1200" dirty="0" smtClean="0"/>
            <a:t> </a:t>
          </a:r>
          <a:endParaRPr lang="en-GB" sz="6500" kern="1200" dirty="0"/>
        </a:p>
      </dsp:txBody>
      <dsp:txXfrm>
        <a:off x="4484153" y="501240"/>
        <a:ext cx="2810164" cy="281016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equation2">
  <dgm:title val=""/>
  <dgm:desc val=""/>
  <dgm:catLst>
    <dgm:cat type="relationship" pri="18000"/>
    <dgm:cat type="process" pri="2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linDir" val="fromL"/>
          <dgm:param type="fallback" val="2D"/>
        </dgm:alg>
      </dgm:if>
      <dgm:else name="Name3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ch" ptType="node" func="cnt" op="gte" val="3">
        <dgm:constrLst>
          <dgm:constr type="h" for="des" forName="node" refType="w" fact="0.5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ch" forName="lastNode" op="equ" val="65"/>
          <dgm:constr type="primFontSz" for="des" forName="node" op="equ" val="65"/>
          <dgm:constr type="primFontSz" for="des" forName="sibTrans" val="55"/>
          <dgm:constr type="primFontSz" for="des" forName="sibTrans" refType="primFontSz" refFor="des" refForName="node" op="lte" fact="0.8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if>
      <dgm:else name="Name6">
        <dgm:constrLst>
          <dgm:constr type="h" for="des" forName="node" refType="w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des" forName="node" val="65"/>
          <dgm:constr type="primFontSz" for="ch" forName="lastNode" refType="primFontSz" refFor="des" refForName="node" op="equ"/>
          <dgm:constr type="primFontSz" for="des" forName="sibTrans" val="55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else>
    </dgm:choose>
    <dgm:ruleLst/>
    <dgm:choose name="Name7">
      <dgm:if name="Name8" axis="ch" ptType="node" func="cnt" op="gte" val="1">
        <dgm:layoutNode name="vNodes">
          <dgm:alg type="lin">
            <dgm:param type="linDir" val="fromT"/>
            <dgm:param type="fallback" val="2D"/>
          </dgm:alg>
          <dgm:shape xmlns:r="http://schemas.openxmlformats.org/officeDocument/2006/relationships" r:blip="">
            <dgm:adjLst/>
          </dgm:shape>
          <dgm:presOf/>
          <dgm:constrLst/>
          <dgm:ruleLst/>
          <dgm:forEach name="Name9" axis="ch" ptType="node">
            <dgm:choose name="Name10">
              <dgm:if name="Name11" axis="self" func="revPos" op="neq" val="1">
                <dgm:layoutNode name="node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  <dgm:choose name="Name12">
                  <dgm:if name="Name13" axis="self" ptType="node" func="revPos" op="gt" val="2">
                    <dgm:forEach name="sibTransForEach" axis="followSib" ptType="sibTrans" cnt="1">
                      <dgm:layoutNode name="spacerT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  <dgm:layoutNode name="sibTrans">
                        <dgm:alg type="tx"/>
                        <dgm:shape xmlns:r="http://schemas.openxmlformats.org/officeDocument/2006/relationships" type="mathPlus" r:blip="">
                          <dgm:adjLst/>
                        </dgm:shape>
                        <dgm:presOf axis="self"/>
                        <dgm:constrLst>
                          <dgm:constr type="h" refType="w"/>
                          <dgm:constr type="lMarg"/>
                          <dgm:constr type="rMarg"/>
                          <dgm:constr type="tMarg"/>
                          <dgm:constr type="bMarg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spacerB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</dgm:forEach>
                  </dgm:if>
                  <dgm:else name="Name14"/>
                </dgm:choose>
              </dgm:if>
              <dgm:else name="Name15"/>
            </dgm:choose>
          </dgm:forEach>
        </dgm:layoutNode>
        <dgm:choose name="Name16">
          <dgm:if name="Name17" axis="ch" ptType="node" func="cnt" op="gt" val="1">
            <dgm:layoutNode name="sibTransLast">
              <dgm:alg type="conn">
                <dgm:param type="begPts" val="auto"/>
                <dgm:param type="endPts" val="auto"/>
                <dgm:param type="srcNode" val="vNodes"/>
                <dgm:param type="dstNode" val="lastNode"/>
              </dgm:alg>
              <dgm:shape xmlns:r="http://schemas.openxmlformats.org/officeDocument/2006/relationships" type="conn" r:blip="">
                <dgm:adjLst/>
              </dgm:shape>
              <dgm:presOf axis="ch" ptType="sibTrans" st="-1" cnt="1"/>
              <dgm:constrLst>
                <dgm:constr type="h" refType="w" fact="0.62"/>
                <dgm:constr type="connDist"/>
                <dgm:constr type="begPad" refType="connDist" fact="0.25"/>
                <dgm:constr type="endPad" refType="connDist" fact="0.22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ch desOrSelf" ptType="sibTrans sibTrans" st="-1 1" cnt="1 0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if>
          <dgm:else name="Name18"/>
        </dgm:choose>
        <dgm:layoutNode name="lastNode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ellipse" r:blip="">
            <dgm:adjLst/>
          </dgm:shape>
          <dgm:presOf axis="ch desOrSelf" ptType="node node" st="-1 1" cnt="1 0"/>
          <dgm:constrLst>
            <dgm:constr type="h" refType="w"/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</dgm:if>
      <dgm:else name="Name19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jpg>
</file>

<file path=ppt/media/image12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7.png>
</file>

<file path=ppt/media/image28.png>
</file>

<file path=ppt/media/image29.png>
</file>

<file path=ppt/media/image3.jpeg>
</file>

<file path=ppt/media/image31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1D2AE0-ABCC-4482-A2C9-BEB2D574D493}" type="datetimeFigureOut">
              <a:rPr lang="de-DE" smtClean="0"/>
              <a:t>21.09.2020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0203E8-D591-4A59-BEE2-D14D3F1F40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531736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593780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54685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9 Experiments (</a:t>
            </a:r>
            <a:r>
              <a:rPr lang="en-GB" dirty="0" smtClean="0">
                <a:solidFill>
                  <a:srgbClr val="FF0000"/>
                </a:solidFill>
              </a:rPr>
              <a:t>PIE CHART?</a:t>
            </a:r>
            <a:r>
              <a:rPr lang="en-GB" dirty="0" smtClean="0"/>
              <a:t>)</a:t>
            </a:r>
          </a:p>
          <a:p>
            <a:pPr lvl="1"/>
            <a:r>
              <a:rPr lang="en-GB" dirty="0" smtClean="0"/>
              <a:t>6 major</a:t>
            </a:r>
          </a:p>
          <a:p>
            <a:pPr lvl="2"/>
            <a:r>
              <a:rPr lang="en-GB" dirty="0" smtClean="0"/>
              <a:t>5: object recognition, different available features (Figure 2)</a:t>
            </a:r>
          </a:p>
          <a:p>
            <a:pPr lvl="2"/>
            <a:r>
              <a:rPr lang="en-GB" dirty="0" smtClean="0"/>
              <a:t>1: Cue </a:t>
            </a:r>
            <a:r>
              <a:rPr lang="en-GB" dirty="0" err="1" smtClean="0"/>
              <a:t>conflices</a:t>
            </a:r>
            <a:r>
              <a:rPr lang="en-GB" dirty="0" smtClean="0"/>
              <a:t> (Figure 1, S. 4)</a:t>
            </a:r>
          </a:p>
          <a:p>
            <a:pPr lvl="1"/>
            <a:r>
              <a:rPr lang="en-GB" dirty="0" smtClean="0"/>
              <a:t>3 control</a:t>
            </a:r>
          </a:p>
          <a:p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51302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5201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36091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8852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0" dirty="0" smtClean="0"/>
              <a:t>- </a:t>
            </a:r>
            <a:r>
              <a:rPr lang="de-DE" b="0" dirty="0" err="1" smtClean="0"/>
              <a:t>Minimization</a:t>
            </a:r>
            <a:r>
              <a:rPr lang="de-DE" b="0" dirty="0" smtClean="0"/>
              <a:t> </a:t>
            </a:r>
            <a:r>
              <a:rPr lang="de-DE" b="0" dirty="0" err="1" smtClean="0"/>
              <a:t>of</a:t>
            </a:r>
            <a:r>
              <a:rPr lang="de-DE" b="0" dirty="0" smtClean="0"/>
              <a:t> </a:t>
            </a:r>
            <a:r>
              <a:rPr lang="de-DE" b="0" dirty="0" err="1" smtClean="0"/>
              <a:t>the</a:t>
            </a:r>
            <a:r>
              <a:rPr lang="de-DE" b="0" dirty="0" smtClean="0"/>
              <a:t> </a:t>
            </a:r>
            <a:r>
              <a:rPr lang="de-DE" b="0" dirty="0" err="1" smtClean="0"/>
              <a:t>feedback</a:t>
            </a:r>
            <a:r>
              <a:rPr lang="de-DE" b="0" dirty="0" smtClean="0"/>
              <a:t> </a:t>
            </a:r>
            <a:r>
              <a:rPr lang="de-DE" b="0" dirty="0" err="1" smtClean="0"/>
              <a:t>processing</a:t>
            </a:r>
            <a:r>
              <a:rPr lang="de-DE" b="0" dirty="0" smtClean="0"/>
              <a:t> </a:t>
            </a:r>
            <a:r>
              <a:rPr lang="de-DE" b="0" dirty="0" err="1" smtClean="0"/>
              <a:t>because</a:t>
            </a:r>
            <a:r>
              <a:rPr lang="de-DE" b="0" dirty="0" smtClean="0"/>
              <a:t> </a:t>
            </a:r>
            <a:r>
              <a:rPr lang="de-DE" b="0" dirty="0" err="1" smtClean="0"/>
              <a:t>the</a:t>
            </a:r>
            <a:r>
              <a:rPr lang="de-DE" b="0" dirty="0" smtClean="0"/>
              <a:t> CNN </a:t>
            </a:r>
            <a:r>
              <a:rPr lang="de-DE" b="0" dirty="0" err="1" smtClean="0"/>
              <a:t>is</a:t>
            </a:r>
            <a:r>
              <a:rPr lang="de-DE" b="0" dirty="0" smtClean="0"/>
              <a:t> also „just </a:t>
            </a:r>
            <a:r>
              <a:rPr lang="de-DE" b="0" dirty="0" err="1" smtClean="0"/>
              <a:t>feed</a:t>
            </a:r>
            <a:r>
              <a:rPr lang="de-DE" b="0" dirty="0" smtClean="0"/>
              <a:t>-forward“</a:t>
            </a:r>
            <a:endParaRPr lang="de-DE" b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99512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534794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89445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4385138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921891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03438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16104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dirty="0" err="1" smtClean="0"/>
              <a:t>Texture</a:t>
            </a:r>
            <a:r>
              <a:rPr lang="de-DE" b="1" dirty="0" smtClean="0"/>
              <a:t>-bias </a:t>
            </a:r>
            <a:r>
              <a:rPr lang="de-DE" b="0" dirty="0" err="1" smtClean="0"/>
              <a:t>is</a:t>
            </a:r>
            <a:r>
              <a:rPr lang="de-DE" b="0" dirty="0" smtClean="0"/>
              <a:t> NOT </a:t>
            </a:r>
            <a:r>
              <a:rPr lang="de-DE" b="0" dirty="0" err="1" smtClean="0"/>
              <a:t>by</a:t>
            </a:r>
            <a:r>
              <a:rPr lang="de-DE" b="0" dirty="0" smtClean="0"/>
              <a:t> design </a:t>
            </a:r>
            <a:r>
              <a:rPr lang="de-DE" b="0" dirty="0" err="1" smtClean="0"/>
              <a:t>of</a:t>
            </a:r>
            <a:r>
              <a:rPr lang="de-DE" b="0" dirty="0" smtClean="0"/>
              <a:t> </a:t>
            </a:r>
            <a:r>
              <a:rPr lang="de-DE" b="0" dirty="0" err="1" smtClean="0"/>
              <a:t>the</a:t>
            </a:r>
            <a:r>
              <a:rPr lang="de-DE" b="0" dirty="0" smtClean="0"/>
              <a:t> CNN</a:t>
            </a:r>
          </a:p>
          <a:p>
            <a:endParaRPr lang="de-DE" b="0" dirty="0" smtClean="0"/>
          </a:p>
          <a:p>
            <a:r>
              <a:rPr lang="de-DE" b="0" dirty="0" smtClean="0"/>
              <a:t>3. </a:t>
            </a:r>
            <a:r>
              <a:rPr lang="de-DE" b="0" dirty="0" smtClean="0">
                <a:sym typeface="Wingdings" panose="05000000000000000000" pitchFamily="2" charset="2"/>
              </a:rPr>
              <a:t> p.9 Dodge &amp; </a:t>
            </a:r>
            <a:r>
              <a:rPr lang="de-DE" b="0" dirty="0" err="1" smtClean="0">
                <a:sym typeface="Wingdings" panose="05000000000000000000" pitchFamily="2" charset="2"/>
              </a:rPr>
              <a:t>Karam</a:t>
            </a:r>
            <a:r>
              <a:rPr lang="de-DE" b="0" dirty="0" smtClean="0">
                <a:sym typeface="Wingdings" panose="05000000000000000000" pitchFamily="2" charset="2"/>
              </a:rPr>
              <a:t>,</a:t>
            </a:r>
            <a:r>
              <a:rPr lang="de-DE" b="0" baseline="0" dirty="0" smtClean="0">
                <a:sym typeface="Wingdings" panose="05000000000000000000" pitchFamily="2" charset="2"/>
              </a:rPr>
              <a:t> 2017, </a:t>
            </a:r>
            <a:r>
              <a:rPr lang="de-DE" b="0" baseline="0" dirty="0" err="1" smtClean="0">
                <a:sym typeface="Wingdings" panose="05000000000000000000" pitchFamily="2" charset="2"/>
              </a:rPr>
              <a:t>Geiros</a:t>
            </a:r>
            <a:r>
              <a:rPr lang="de-DE" b="0" baseline="0" dirty="0" smtClean="0">
                <a:sym typeface="Wingdings" panose="05000000000000000000" pitchFamily="2" charset="2"/>
              </a:rPr>
              <a:t> et. Al. 2017/2018</a:t>
            </a:r>
          </a:p>
          <a:p>
            <a:endParaRPr lang="de-DE" b="0" baseline="0" dirty="0" smtClean="0">
              <a:sym typeface="Wingdings" panose="05000000000000000000" pitchFamily="2" charset="2"/>
            </a:endParaRPr>
          </a:p>
          <a:p>
            <a:pPr marL="228600" indent="-228600">
              <a:buAutoNum type="arabicPeriod"/>
            </a:pPr>
            <a:r>
              <a:rPr lang="de-DE" b="0" baseline="0" dirty="0" smtClean="0">
                <a:sym typeface="Wingdings" panose="05000000000000000000" pitchFamily="2" charset="2"/>
              </a:rPr>
              <a:t> </a:t>
            </a:r>
            <a:r>
              <a:rPr lang="de-DE" b="0" baseline="0" dirty="0" err="1" smtClean="0">
                <a:sym typeface="Wingdings" panose="05000000000000000000" pitchFamily="2" charset="2"/>
              </a:rPr>
              <a:t>as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shown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there</a:t>
            </a:r>
            <a:r>
              <a:rPr lang="de-DE" b="0" baseline="0" dirty="0" smtClean="0">
                <a:sym typeface="Wingdings" panose="05000000000000000000" pitchFamily="2" charset="2"/>
              </a:rPr>
              <a:t> was </a:t>
            </a:r>
            <a:r>
              <a:rPr lang="de-DE" b="0" baseline="0" dirty="0" err="1" smtClean="0">
                <a:sym typeface="Wingdings" panose="05000000000000000000" pitchFamily="2" charset="2"/>
              </a:rPr>
              <a:t>support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given</a:t>
            </a:r>
            <a:endParaRPr lang="de-DE" b="0" baseline="0" dirty="0" smtClean="0">
              <a:sym typeface="Wingdings" panose="05000000000000000000" pitchFamily="2" charset="2"/>
            </a:endParaRPr>
          </a:p>
          <a:p>
            <a:pPr marL="228600" indent="-228600">
              <a:buAutoNum type="arabicPeriod"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228600" indent="-228600">
              <a:buAutoNum type="arabicPeriod"/>
            </a:pPr>
            <a:r>
              <a:rPr lang="de-DE" b="0" baseline="0" dirty="0" err="1" smtClean="0">
                <a:sym typeface="Wingdings" panose="05000000000000000000" pitchFamily="2" charset="2"/>
              </a:rPr>
              <a:t>Entriely</a:t>
            </a:r>
            <a:r>
              <a:rPr lang="de-DE" b="0" baseline="0" dirty="0" smtClean="0">
                <a:sym typeface="Wingdings" panose="05000000000000000000" pitchFamily="2" charset="2"/>
              </a:rPr>
              <a:t> „New“ (? </a:t>
            </a:r>
            <a:r>
              <a:rPr lang="de-DE" b="0" baseline="0" dirty="0" err="1" smtClean="0">
                <a:sym typeface="Wingdings" panose="05000000000000000000" pitchFamily="2" charset="2"/>
              </a:rPr>
              <a:t>Is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that</a:t>
            </a:r>
            <a:r>
              <a:rPr lang="de-DE" b="0" baseline="0" dirty="0" smtClean="0">
                <a:sym typeface="Wingdings" panose="05000000000000000000" pitchFamily="2" charset="2"/>
              </a:rPr>
              <a:t> so??)</a:t>
            </a:r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1542009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dirty="0" err="1" smtClean="0"/>
              <a:t>Texture</a:t>
            </a:r>
            <a:r>
              <a:rPr lang="de-DE" b="1" dirty="0" smtClean="0"/>
              <a:t>-bias </a:t>
            </a:r>
            <a:r>
              <a:rPr lang="de-DE" b="0" dirty="0" err="1" smtClean="0"/>
              <a:t>is</a:t>
            </a:r>
            <a:r>
              <a:rPr lang="de-DE" b="0" dirty="0" smtClean="0"/>
              <a:t> NOT </a:t>
            </a:r>
            <a:r>
              <a:rPr lang="de-DE" b="0" dirty="0" err="1" smtClean="0"/>
              <a:t>by</a:t>
            </a:r>
            <a:r>
              <a:rPr lang="de-DE" b="0" dirty="0" smtClean="0"/>
              <a:t> design </a:t>
            </a:r>
            <a:r>
              <a:rPr lang="de-DE" b="0" dirty="0" err="1" smtClean="0"/>
              <a:t>of</a:t>
            </a:r>
            <a:r>
              <a:rPr lang="de-DE" b="0" dirty="0" smtClean="0"/>
              <a:t> </a:t>
            </a:r>
            <a:r>
              <a:rPr lang="de-DE" b="0" dirty="0" err="1" smtClean="0"/>
              <a:t>the</a:t>
            </a:r>
            <a:r>
              <a:rPr lang="de-DE" b="0" dirty="0" smtClean="0"/>
              <a:t> CNN</a:t>
            </a:r>
          </a:p>
          <a:p>
            <a:endParaRPr lang="de-DE" b="0" dirty="0" smtClean="0"/>
          </a:p>
          <a:p>
            <a:r>
              <a:rPr lang="de-DE" b="0" dirty="0" smtClean="0"/>
              <a:t>3. </a:t>
            </a:r>
            <a:r>
              <a:rPr lang="de-DE" b="0" dirty="0" smtClean="0">
                <a:sym typeface="Wingdings" panose="05000000000000000000" pitchFamily="2" charset="2"/>
              </a:rPr>
              <a:t> p.9 Dodge &amp; </a:t>
            </a:r>
            <a:r>
              <a:rPr lang="de-DE" b="0" dirty="0" err="1" smtClean="0">
                <a:sym typeface="Wingdings" panose="05000000000000000000" pitchFamily="2" charset="2"/>
              </a:rPr>
              <a:t>Karam</a:t>
            </a:r>
            <a:r>
              <a:rPr lang="de-DE" b="0" dirty="0" smtClean="0">
                <a:sym typeface="Wingdings" panose="05000000000000000000" pitchFamily="2" charset="2"/>
              </a:rPr>
              <a:t>,</a:t>
            </a:r>
            <a:r>
              <a:rPr lang="de-DE" b="0" baseline="0" dirty="0" smtClean="0">
                <a:sym typeface="Wingdings" panose="05000000000000000000" pitchFamily="2" charset="2"/>
              </a:rPr>
              <a:t> 2017, </a:t>
            </a:r>
            <a:r>
              <a:rPr lang="de-DE" b="0" baseline="0" dirty="0" err="1" smtClean="0">
                <a:sym typeface="Wingdings" panose="05000000000000000000" pitchFamily="2" charset="2"/>
              </a:rPr>
              <a:t>Geiros</a:t>
            </a:r>
            <a:r>
              <a:rPr lang="de-DE" b="0" baseline="0" dirty="0" smtClean="0">
                <a:sym typeface="Wingdings" panose="05000000000000000000" pitchFamily="2" charset="2"/>
              </a:rPr>
              <a:t> et. Al. 2017/2018</a:t>
            </a:r>
          </a:p>
          <a:p>
            <a:endParaRPr lang="de-DE" b="0" baseline="0" dirty="0" smtClean="0">
              <a:sym typeface="Wingdings" panose="05000000000000000000" pitchFamily="2" charset="2"/>
            </a:endParaRPr>
          </a:p>
          <a:p>
            <a:pPr marL="228600" indent="-228600">
              <a:buAutoNum type="arabicPeriod"/>
            </a:pPr>
            <a:r>
              <a:rPr lang="de-DE" b="0" baseline="0" dirty="0" smtClean="0">
                <a:sym typeface="Wingdings" panose="05000000000000000000" pitchFamily="2" charset="2"/>
              </a:rPr>
              <a:t> </a:t>
            </a:r>
            <a:r>
              <a:rPr lang="de-DE" b="0" baseline="0" dirty="0" err="1" smtClean="0">
                <a:sym typeface="Wingdings" panose="05000000000000000000" pitchFamily="2" charset="2"/>
              </a:rPr>
              <a:t>as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shown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there</a:t>
            </a:r>
            <a:r>
              <a:rPr lang="de-DE" b="0" baseline="0" dirty="0" smtClean="0">
                <a:sym typeface="Wingdings" panose="05000000000000000000" pitchFamily="2" charset="2"/>
              </a:rPr>
              <a:t> was </a:t>
            </a:r>
            <a:r>
              <a:rPr lang="de-DE" b="0" baseline="0" dirty="0" err="1" smtClean="0">
                <a:sym typeface="Wingdings" panose="05000000000000000000" pitchFamily="2" charset="2"/>
              </a:rPr>
              <a:t>support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given</a:t>
            </a:r>
            <a:endParaRPr lang="de-DE" b="0" baseline="0" dirty="0" smtClean="0">
              <a:sym typeface="Wingdings" panose="05000000000000000000" pitchFamily="2" charset="2"/>
            </a:endParaRPr>
          </a:p>
          <a:p>
            <a:pPr marL="228600" indent="-228600">
              <a:buAutoNum type="arabicPeriod"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228600" indent="-228600">
              <a:buAutoNum type="arabicPeriod"/>
            </a:pPr>
            <a:r>
              <a:rPr lang="de-DE" b="0" baseline="0" dirty="0" err="1" smtClean="0">
                <a:sym typeface="Wingdings" panose="05000000000000000000" pitchFamily="2" charset="2"/>
              </a:rPr>
              <a:t>Entriely</a:t>
            </a:r>
            <a:r>
              <a:rPr lang="de-DE" b="0" baseline="0" dirty="0" smtClean="0">
                <a:sym typeface="Wingdings" panose="05000000000000000000" pitchFamily="2" charset="2"/>
              </a:rPr>
              <a:t> „New“ (? </a:t>
            </a:r>
            <a:r>
              <a:rPr lang="de-DE" b="0" baseline="0" dirty="0" err="1" smtClean="0">
                <a:sym typeface="Wingdings" panose="05000000000000000000" pitchFamily="2" charset="2"/>
              </a:rPr>
              <a:t>Is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that</a:t>
            </a:r>
            <a:r>
              <a:rPr lang="de-DE" b="0" baseline="0" dirty="0" smtClean="0">
                <a:sym typeface="Wingdings" panose="05000000000000000000" pitchFamily="2" charset="2"/>
              </a:rPr>
              <a:t> so??)</a:t>
            </a:r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513744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dirty="0" err="1" smtClean="0"/>
              <a:t>Texture</a:t>
            </a:r>
            <a:r>
              <a:rPr lang="de-DE" b="1" dirty="0" smtClean="0"/>
              <a:t>-bias </a:t>
            </a:r>
            <a:r>
              <a:rPr lang="de-DE" b="0" dirty="0" err="1" smtClean="0"/>
              <a:t>is</a:t>
            </a:r>
            <a:r>
              <a:rPr lang="de-DE" b="0" dirty="0" smtClean="0"/>
              <a:t> NOT </a:t>
            </a:r>
            <a:r>
              <a:rPr lang="de-DE" b="0" dirty="0" err="1" smtClean="0"/>
              <a:t>by</a:t>
            </a:r>
            <a:r>
              <a:rPr lang="de-DE" b="0" dirty="0" smtClean="0"/>
              <a:t> design </a:t>
            </a:r>
            <a:r>
              <a:rPr lang="de-DE" b="0" dirty="0" err="1" smtClean="0"/>
              <a:t>of</a:t>
            </a:r>
            <a:r>
              <a:rPr lang="de-DE" b="0" dirty="0" smtClean="0"/>
              <a:t> </a:t>
            </a:r>
            <a:r>
              <a:rPr lang="de-DE" b="0" dirty="0" err="1" smtClean="0"/>
              <a:t>the</a:t>
            </a:r>
            <a:r>
              <a:rPr lang="de-DE" b="0" dirty="0" smtClean="0"/>
              <a:t> CNN</a:t>
            </a:r>
          </a:p>
          <a:p>
            <a:endParaRPr lang="de-DE" b="0" dirty="0" smtClean="0"/>
          </a:p>
          <a:p>
            <a:r>
              <a:rPr lang="de-DE" b="0" dirty="0" smtClean="0"/>
              <a:t>3. </a:t>
            </a:r>
            <a:r>
              <a:rPr lang="de-DE" b="0" dirty="0" smtClean="0">
                <a:sym typeface="Wingdings" panose="05000000000000000000" pitchFamily="2" charset="2"/>
              </a:rPr>
              <a:t> p.9 Dodge &amp; </a:t>
            </a:r>
            <a:r>
              <a:rPr lang="de-DE" b="0" dirty="0" err="1" smtClean="0">
                <a:sym typeface="Wingdings" panose="05000000000000000000" pitchFamily="2" charset="2"/>
              </a:rPr>
              <a:t>Karam</a:t>
            </a:r>
            <a:r>
              <a:rPr lang="de-DE" b="0" dirty="0" smtClean="0">
                <a:sym typeface="Wingdings" panose="05000000000000000000" pitchFamily="2" charset="2"/>
              </a:rPr>
              <a:t>,</a:t>
            </a:r>
            <a:r>
              <a:rPr lang="de-DE" b="0" baseline="0" dirty="0" smtClean="0">
                <a:sym typeface="Wingdings" panose="05000000000000000000" pitchFamily="2" charset="2"/>
              </a:rPr>
              <a:t> 2017, </a:t>
            </a:r>
            <a:r>
              <a:rPr lang="de-DE" b="0" baseline="0" dirty="0" err="1" smtClean="0">
                <a:sym typeface="Wingdings" panose="05000000000000000000" pitchFamily="2" charset="2"/>
              </a:rPr>
              <a:t>Geiros</a:t>
            </a:r>
            <a:r>
              <a:rPr lang="de-DE" b="0" baseline="0" dirty="0" smtClean="0">
                <a:sym typeface="Wingdings" panose="05000000000000000000" pitchFamily="2" charset="2"/>
              </a:rPr>
              <a:t> et. Al. 2017/2018</a:t>
            </a:r>
          </a:p>
          <a:p>
            <a:endParaRPr lang="de-DE" b="0" baseline="0" dirty="0" smtClean="0">
              <a:sym typeface="Wingdings" panose="05000000000000000000" pitchFamily="2" charset="2"/>
            </a:endParaRPr>
          </a:p>
          <a:p>
            <a:pPr marL="228600" indent="-228600">
              <a:buAutoNum type="arabicPeriod"/>
            </a:pPr>
            <a:r>
              <a:rPr lang="de-DE" b="0" baseline="0" dirty="0" smtClean="0">
                <a:sym typeface="Wingdings" panose="05000000000000000000" pitchFamily="2" charset="2"/>
              </a:rPr>
              <a:t> </a:t>
            </a:r>
            <a:r>
              <a:rPr lang="de-DE" b="0" baseline="0" dirty="0" err="1" smtClean="0">
                <a:sym typeface="Wingdings" panose="05000000000000000000" pitchFamily="2" charset="2"/>
              </a:rPr>
              <a:t>as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shown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there</a:t>
            </a:r>
            <a:r>
              <a:rPr lang="de-DE" b="0" baseline="0" dirty="0" smtClean="0">
                <a:sym typeface="Wingdings" panose="05000000000000000000" pitchFamily="2" charset="2"/>
              </a:rPr>
              <a:t> was </a:t>
            </a:r>
            <a:r>
              <a:rPr lang="de-DE" b="0" baseline="0" dirty="0" err="1" smtClean="0">
                <a:sym typeface="Wingdings" panose="05000000000000000000" pitchFamily="2" charset="2"/>
              </a:rPr>
              <a:t>support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given</a:t>
            </a:r>
            <a:endParaRPr lang="de-DE" b="0" baseline="0" dirty="0" smtClean="0">
              <a:sym typeface="Wingdings" panose="05000000000000000000" pitchFamily="2" charset="2"/>
            </a:endParaRPr>
          </a:p>
          <a:p>
            <a:pPr marL="228600" indent="-228600">
              <a:buAutoNum type="arabicPeriod"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228600" indent="-228600">
              <a:buAutoNum type="arabicPeriod"/>
            </a:pPr>
            <a:r>
              <a:rPr lang="de-DE" b="0" baseline="0" dirty="0" err="1" smtClean="0">
                <a:sym typeface="Wingdings" panose="05000000000000000000" pitchFamily="2" charset="2"/>
              </a:rPr>
              <a:t>Entriely</a:t>
            </a:r>
            <a:r>
              <a:rPr lang="de-DE" b="0" baseline="0" dirty="0" smtClean="0">
                <a:sym typeface="Wingdings" panose="05000000000000000000" pitchFamily="2" charset="2"/>
              </a:rPr>
              <a:t> „New“ (? </a:t>
            </a:r>
            <a:r>
              <a:rPr lang="de-DE" b="0" baseline="0" dirty="0" err="1" smtClean="0">
                <a:sym typeface="Wingdings" panose="05000000000000000000" pitchFamily="2" charset="2"/>
              </a:rPr>
              <a:t>Is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that</a:t>
            </a:r>
            <a:r>
              <a:rPr lang="de-DE" b="0" baseline="0" dirty="0" smtClean="0">
                <a:sym typeface="Wingdings" panose="05000000000000000000" pitchFamily="2" charset="2"/>
              </a:rPr>
              <a:t> so??)</a:t>
            </a:r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997350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658345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dirty="0" err="1" smtClean="0"/>
              <a:t>Texture</a:t>
            </a:r>
            <a:r>
              <a:rPr lang="de-DE" b="1" dirty="0" smtClean="0"/>
              <a:t>-bias </a:t>
            </a:r>
            <a:r>
              <a:rPr lang="de-DE" b="0" dirty="0" err="1" smtClean="0"/>
              <a:t>is</a:t>
            </a:r>
            <a:r>
              <a:rPr lang="de-DE" b="0" dirty="0" smtClean="0"/>
              <a:t> NOT </a:t>
            </a:r>
            <a:r>
              <a:rPr lang="de-DE" b="0" dirty="0" err="1" smtClean="0"/>
              <a:t>by</a:t>
            </a:r>
            <a:r>
              <a:rPr lang="de-DE" b="0" dirty="0" smtClean="0"/>
              <a:t> design </a:t>
            </a:r>
            <a:r>
              <a:rPr lang="de-DE" b="0" dirty="0" err="1" smtClean="0"/>
              <a:t>of</a:t>
            </a:r>
            <a:r>
              <a:rPr lang="de-DE" b="0" dirty="0" smtClean="0"/>
              <a:t> </a:t>
            </a:r>
            <a:r>
              <a:rPr lang="de-DE" b="0" dirty="0" err="1" smtClean="0"/>
              <a:t>the</a:t>
            </a:r>
            <a:r>
              <a:rPr lang="de-DE" b="0" dirty="0" smtClean="0"/>
              <a:t> CNN</a:t>
            </a:r>
          </a:p>
          <a:p>
            <a:endParaRPr lang="de-DE" b="0" dirty="0" smtClean="0"/>
          </a:p>
          <a:p>
            <a:r>
              <a:rPr lang="de-DE" b="0" dirty="0" smtClean="0"/>
              <a:t>3. </a:t>
            </a:r>
            <a:r>
              <a:rPr lang="de-DE" b="0" dirty="0" smtClean="0">
                <a:sym typeface="Wingdings" panose="05000000000000000000" pitchFamily="2" charset="2"/>
              </a:rPr>
              <a:t> p.9 Dodge &amp; </a:t>
            </a:r>
            <a:r>
              <a:rPr lang="de-DE" b="0" dirty="0" err="1" smtClean="0">
                <a:sym typeface="Wingdings" panose="05000000000000000000" pitchFamily="2" charset="2"/>
              </a:rPr>
              <a:t>Karam</a:t>
            </a:r>
            <a:r>
              <a:rPr lang="de-DE" b="0" dirty="0" smtClean="0">
                <a:sym typeface="Wingdings" panose="05000000000000000000" pitchFamily="2" charset="2"/>
              </a:rPr>
              <a:t>,</a:t>
            </a:r>
            <a:r>
              <a:rPr lang="de-DE" b="0" baseline="0" dirty="0" smtClean="0">
                <a:sym typeface="Wingdings" panose="05000000000000000000" pitchFamily="2" charset="2"/>
              </a:rPr>
              <a:t> 2017, </a:t>
            </a:r>
            <a:r>
              <a:rPr lang="de-DE" b="0" baseline="0" dirty="0" err="1" smtClean="0">
                <a:sym typeface="Wingdings" panose="05000000000000000000" pitchFamily="2" charset="2"/>
              </a:rPr>
              <a:t>Geiros</a:t>
            </a:r>
            <a:r>
              <a:rPr lang="de-DE" b="0" baseline="0" dirty="0" smtClean="0">
                <a:sym typeface="Wingdings" panose="05000000000000000000" pitchFamily="2" charset="2"/>
              </a:rPr>
              <a:t> et. Al. 2017/2018</a:t>
            </a:r>
          </a:p>
          <a:p>
            <a:endParaRPr lang="de-DE" b="0" baseline="0" dirty="0" smtClean="0">
              <a:sym typeface="Wingdings" panose="05000000000000000000" pitchFamily="2" charset="2"/>
            </a:endParaRPr>
          </a:p>
          <a:p>
            <a:pPr marL="228600" indent="-228600">
              <a:buAutoNum type="arabicPeriod"/>
            </a:pPr>
            <a:r>
              <a:rPr lang="de-DE" b="0" baseline="0" dirty="0" smtClean="0">
                <a:sym typeface="Wingdings" panose="05000000000000000000" pitchFamily="2" charset="2"/>
              </a:rPr>
              <a:t> </a:t>
            </a:r>
            <a:r>
              <a:rPr lang="de-DE" b="0" baseline="0" dirty="0" err="1" smtClean="0">
                <a:sym typeface="Wingdings" panose="05000000000000000000" pitchFamily="2" charset="2"/>
              </a:rPr>
              <a:t>as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shown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there</a:t>
            </a:r>
            <a:r>
              <a:rPr lang="de-DE" b="0" baseline="0" dirty="0" smtClean="0">
                <a:sym typeface="Wingdings" panose="05000000000000000000" pitchFamily="2" charset="2"/>
              </a:rPr>
              <a:t> was </a:t>
            </a:r>
            <a:r>
              <a:rPr lang="de-DE" b="0" baseline="0" dirty="0" err="1" smtClean="0">
                <a:sym typeface="Wingdings" panose="05000000000000000000" pitchFamily="2" charset="2"/>
              </a:rPr>
              <a:t>support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given</a:t>
            </a:r>
            <a:endParaRPr lang="de-DE" b="0" baseline="0" dirty="0" smtClean="0">
              <a:sym typeface="Wingdings" panose="05000000000000000000" pitchFamily="2" charset="2"/>
            </a:endParaRPr>
          </a:p>
          <a:p>
            <a:pPr marL="228600" indent="-228600">
              <a:buAutoNum type="arabicPeriod"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228600" indent="-228600">
              <a:buAutoNum type="arabicPeriod"/>
            </a:pPr>
            <a:r>
              <a:rPr lang="de-DE" b="0" baseline="0" dirty="0" err="1" smtClean="0">
                <a:sym typeface="Wingdings" panose="05000000000000000000" pitchFamily="2" charset="2"/>
              </a:rPr>
              <a:t>Entriely</a:t>
            </a:r>
            <a:r>
              <a:rPr lang="de-DE" b="0" baseline="0" dirty="0" smtClean="0">
                <a:sym typeface="Wingdings" panose="05000000000000000000" pitchFamily="2" charset="2"/>
              </a:rPr>
              <a:t> „New“ (? </a:t>
            </a:r>
            <a:r>
              <a:rPr lang="de-DE" b="0" baseline="0" dirty="0" err="1" smtClean="0">
                <a:sym typeface="Wingdings" panose="05000000000000000000" pitchFamily="2" charset="2"/>
              </a:rPr>
              <a:t>Is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that</a:t>
            </a:r>
            <a:r>
              <a:rPr lang="de-DE" b="0" baseline="0" dirty="0" smtClean="0">
                <a:sym typeface="Wingdings" panose="05000000000000000000" pitchFamily="2" charset="2"/>
              </a:rPr>
              <a:t> so??)</a:t>
            </a:r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0359681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dirty="0" err="1" smtClean="0"/>
              <a:t>Texture</a:t>
            </a:r>
            <a:r>
              <a:rPr lang="de-DE" b="1" dirty="0" smtClean="0"/>
              <a:t>-bias </a:t>
            </a:r>
            <a:r>
              <a:rPr lang="de-DE" b="0" dirty="0" err="1" smtClean="0"/>
              <a:t>is</a:t>
            </a:r>
            <a:r>
              <a:rPr lang="de-DE" b="0" dirty="0" smtClean="0"/>
              <a:t> NOT </a:t>
            </a:r>
            <a:r>
              <a:rPr lang="de-DE" b="0" dirty="0" err="1" smtClean="0"/>
              <a:t>by</a:t>
            </a:r>
            <a:r>
              <a:rPr lang="de-DE" b="0" dirty="0" smtClean="0"/>
              <a:t> design </a:t>
            </a:r>
            <a:r>
              <a:rPr lang="de-DE" b="0" dirty="0" err="1" smtClean="0"/>
              <a:t>of</a:t>
            </a:r>
            <a:r>
              <a:rPr lang="de-DE" b="0" dirty="0" smtClean="0"/>
              <a:t> </a:t>
            </a:r>
            <a:r>
              <a:rPr lang="de-DE" b="0" dirty="0" err="1" smtClean="0"/>
              <a:t>the</a:t>
            </a:r>
            <a:r>
              <a:rPr lang="de-DE" b="0" dirty="0" smtClean="0"/>
              <a:t> CNN</a:t>
            </a:r>
          </a:p>
          <a:p>
            <a:endParaRPr lang="de-DE" b="0" dirty="0" smtClean="0"/>
          </a:p>
          <a:p>
            <a:r>
              <a:rPr lang="de-DE" b="0" dirty="0" smtClean="0"/>
              <a:t>3. </a:t>
            </a:r>
            <a:r>
              <a:rPr lang="de-DE" b="0" dirty="0" smtClean="0">
                <a:sym typeface="Wingdings" panose="05000000000000000000" pitchFamily="2" charset="2"/>
              </a:rPr>
              <a:t> p.9 Dodge &amp; </a:t>
            </a:r>
            <a:r>
              <a:rPr lang="de-DE" b="0" dirty="0" err="1" smtClean="0">
                <a:sym typeface="Wingdings" panose="05000000000000000000" pitchFamily="2" charset="2"/>
              </a:rPr>
              <a:t>Karam</a:t>
            </a:r>
            <a:r>
              <a:rPr lang="de-DE" b="0" dirty="0" smtClean="0">
                <a:sym typeface="Wingdings" panose="05000000000000000000" pitchFamily="2" charset="2"/>
              </a:rPr>
              <a:t>,</a:t>
            </a:r>
            <a:r>
              <a:rPr lang="de-DE" b="0" baseline="0" dirty="0" smtClean="0">
                <a:sym typeface="Wingdings" panose="05000000000000000000" pitchFamily="2" charset="2"/>
              </a:rPr>
              <a:t> 2017, </a:t>
            </a:r>
            <a:r>
              <a:rPr lang="de-DE" b="0" baseline="0" dirty="0" err="1" smtClean="0">
                <a:sym typeface="Wingdings" panose="05000000000000000000" pitchFamily="2" charset="2"/>
              </a:rPr>
              <a:t>Geiros</a:t>
            </a:r>
            <a:r>
              <a:rPr lang="de-DE" b="0" baseline="0" dirty="0" smtClean="0">
                <a:sym typeface="Wingdings" panose="05000000000000000000" pitchFamily="2" charset="2"/>
              </a:rPr>
              <a:t> et. Al. 2017/2018</a:t>
            </a:r>
          </a:p>
          <a:p>
            <a:endParaRPr lang="de-DE" b="0" baseline="0" dirty="0" smtClean="0">
              <a:sym typeface="Wingdings" panose="05000000000000000000" pitchFamily="2" charset="2"/>
            </a:endParaRPr>
          </a:p>
          <a:p>
            <a:pPr marL="228600" indent="-228600">
              <a:buAutoNum type="arabicPeriod"/>
            </a:pPr>
            <a:r>
              <a:rPr lang="de-DE" b="0" baseline="0" dirty="0" smtClean="0">
                <a:sym typeface="Wingdings" panose="05000000000000000000" pitchFamily="2" charset="2"/>
              </a:rPr>
              <a:t> </a:t>
            </a:r>
            <a:r>
              <a:rPr lang="de-DE" b="0" baseline="0" dirty="0" err="1" smtClean="0">
                <a:sym typeface="Wingdings" panose="05000000000000000000" pitchFamily="2" charset="2"/>
              </a:rPr>
              <a:t>as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shown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there</a:t>
            </a:r>
            <a:r>
              <a:rPr lang="de-DE" b="0" baseline="0" dirty="0" smtClean="0">
                <a:sym typeface="Wingdings" panose="05000000000000000000" pitchFamily="2" charset="2"/>
              </a:rPr>
              <a:t> was </a:t>
            </a:r>
            <a:r>
              <a:rPr lang="de-DE" b="0" baseline="0" dirty="0" err="1" smtClean="0">
                <a:sym typeface="Wingdings" panose="05000000000000000000" pitchFamily="2" charset="2"/>
              </a:rPr>
              <a:t>support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given</a:t>
            </a:r>
            <a:endParaRPr lang="de-DE" b="0" baseline="0" dirty="0" smtClean="0">
              <a:sym typeface="Wingdings" panose="05000000000000000000" pitchFamily="2" charset="2"/>
            </a:endParaRPr>
          </a:p>
          <a:p>
            <a:pPr marL="228600" indent="-228600">
              <a:buAutoNum type="arabicPeriod"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228600" indent="-228600">
              <a:buAutoNum type="arabicPeriod"/>
            </a:pPr>
            <a:r>
              <a:rPr lang="de-DE" b="0" baseline="0" dirty="0" err="1" smtClean="0">
                <a:sym typeface="Wingdings" panose="05000000000000000000" pitchFamily="2" charset="2"/>
              </a:rPr>
              <a:t>Entriely</a:t>
            </a:r>
            <a:r>
              <a:rPr lang="de-DE" b="0" baseline="0" dirty="0" smtClean="0">
                <a:sym typeface="Wingdings" panose="05000000000000000000" pitchFamily="2" charset="2"/>
              </a:rPr>
              <a:t> „New“ (? </a:t>
            </a:r>
            <a:r>
              <a:rPr lang="de-DE" b="0" baseline="0" dirty="0" err="1" smtClean="0">
                <a:sym typeface="Wingdings" panose="05000000000000000000" pitchFamily="2" charset="2"/>
              </a:rPr>
              <a:t>Is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that</a:t>
            </a:r>
            <a:r>
              <a:rPr lang="de-DE" b="0" baseline="0" dirty="0" smtClean="0">
                <a:sym typeface="Wingdings" panose="05000000000000000000" pitchFamily="2" charset="2"/>
              </a:rPr>
              <a:t> so??)</a:t>
            </a:r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1943881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dirty="0" err="1" smtClean="0"/>
              <a:t>Texture</a:t>
            </a:r>
            <a:r>
              <a:rPr lang="de-DE" b="1" dirty="0" smtClean="0"/>
              <a:t>-bias </a:t>
            </a:r>
            <a:r>
              <a:rPr lang="de-DE" b="0" dirty="0" err="1" smtClean="0"/>
              <a:t>is</a:t>
            </a:r>
            <a:r>
              <a:rPr lang="de-DE" b="0" dirty="0" smtClean="0"/>
              <a:t> NOT </a:t>
            </a:r>
            <a:r>
              <a:rPr lang="de-DE" b="0" dirty="0" err="1" smtClean="0"/>
              <a:t>by</a:t>
            </a:r>
            <a:r>
              <a:rPr lang="de-DE" b="0" dirty="0" smtClean="0"/>
              <a:t> design </a:t>
            </a:r>
            <a:r>
              <a:rPr lang="de-DE" b="0" dirty="0" err="1" smtClean="0"/>
              <a:t>of</a:t>
            </a:r>
            <a:r>
              <a:rPr lang="de-DE" b="0" dirty="0" smtClean="0"/>
              <a:t> </a:t>
            </a:r>
            <a:r>
              <a:rPr lang="de-DE" b="0" dirty="0" err="1" smtClean="0"/>
              <a:t>the</a:t>
            </a:r>
            <a:r>
              <a:rPr lang="de-DE" b="0" dirty="0" smtClean="0"/>
              <a:t> CNN</a:t>
            </a:r>
          </a:p>
          <a:p>
            <a:endParaRPr lang="de-DE" b="0" dirty="0" smtClean="0"/>
          </a:p>
          <a:p>
            <a:r>
              <a:rPr lang="de-DE" b="0" dirty="0" smtClean="0"/>
              <a:t>3. </a:t>
            </a:r>
            <a:r>
              <a:rPr lang="de-DE" b="0" dirty="0" smtClean="0">
                <a:sym typeface="Wingdings" panose="05000000000000000000" pitchFamily="2" charset="2"/>
              </a:rPr>
              <a:t> p.9 Dodge &amp; </a:t>
            </a:r>
            <a:r>
              <a:rPr lang="de-DE" b="0" dirty="0" err="1" smtClean="0">
                <a:sym typeface="Wingdings" panose="05000000000000000000" pitchFamily="2" charset="2"/>
              </a:rPr>
              <a:t>Karam</a:t>
            </a:r>
            <a:r>
              <a:rPr lang="de-DE" b="0" dirty="0" smtClean="0">
                <a:sym typeface="Wingdings" panose="05000000000000000000" pitchFamily="2" charset="2"/>
              </a:rPr>
              <a:t>,</a:t>
            </a:r>
            <a:r>
              <a:rPr lang="de-DE" b="0" baseline="0" dirty="0" smtClean="0">
                <a:sym typeface="Wingdings" panose="05000000000000000000" pitchFamily="2" charset="2"/>
              </a:rPr>
              <a:t> 2017, </a:t>
            </a:r>
            <a:r>
              <a:rPr lang="de-DE" b="0" baseline="0" dirty="0" err="1" smtClean="0">
                <a:sym typeface="Wingdings" panose="05000000000000000000" pitchFamily="2" charset="2"/>
              </a:rPr>
              <a:t>Geiros</a:t>
            </a:r>
            <a:r>
              <a:rPr lang="de-DE" b="0" baseline="0" dirty="0" smtClean="0">
                <a:sym typeface="Wingdings" panose="05000000000000000000" pitchFamily="2" charset="2"/>
              </a:rPr>
              <a:t> et. Al. 2017/2018</a:t>
            </a:r>
          </a:p>
          <a:p>
            <a:endParaRPr lang="de-DE" b="0" baseline="0" dirty="0" smtClean="0">
              <a:sym typeface="Wingdings" panose="05000000000000000000" pitchFamily="2" charset="2"/>
            </a:endParaRPr>
          </a:p>
          <a:p>
            <a:pPr marL="228600" indent="-228600">
              <a:buAutoNum type="arabicPeriod"/>
            </a:pPr>
            <a:r>
              <a:rPr lang="de-DE" b="0" baseline="0" dirty="0" smtClean="0">
                <a:sym typeface="Wingdings" panose="05000000000000000000" pitchFamily="2" charset="2"/>
              </a:rPr>
              <a:t> </a:t>
            </a:r>
            <a:r>
              <a:rPr lang="de-DE" b="0" baseline="0" dirty="0" err="1" smtClean="0">
                <a:sym typeface="Wingdings" panose="05000000000000000000" pitchFamily="2" charset="2"/>
              </a:rPr>
              <a:t>as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shown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there</a:t>
            </a:r>
            <a:r>
              <a:rPr lang="de-DE" b="0" baseline="0" dirty="0" smtClean="0">
                <a:sym typeface="Wingdings" panose="05000000000000000000" pitchFamily="2" charset="2"/>
              </a:rPr>
              <a:t> was </a:t>
            </a:r>
            <a:r>
              <a:rPr lang="de-DE" b="0" baseline="0" dirty="0" err="1" smtClean="0">
                <a:sym typeface="Wingdings" panose="05000000000000000000" pitchFamily="2" charset="2"/>
              </a:rPr>
              <a:t>support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given</a:t>
            </a:r>
            <a:endParaRPr lang="de-DE" b="0" baseline="0" dirty="0" smtClean="0">
              <a:sym typeface="Wingdings" panose="05000000000000000000" pitchFamily="2" charset="2"/>
            </a:endParaRPr>
          </a:p>
          <a:p>
            <a:pPr marL="228600" indent="-228600">
              <a:buAutoNum type="arabicPeriod"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228600" indent="-228600">
              <a:buAutoNum type="arabicPeriod"/>
            </a:pPr>
            <a:r>
              <a:rPr lang="de-DE" b="0" baseline="0" dirty="0" err="1" smtClean="0">
                <a:sym typeface="Wingdings" panose="05000000000000000000" pitchFamily="2" charset="2"/>
              </a:rPr>
              <a:t>Entriely</a:t>
            </a:r>
            <a:r>
              <a:rPr lang="de-DE" b="0" baseline="0" dirty="0" smtClean="0">
                <a:sym typeface="Wingdings" panose="05000000000000000000" pitchFamily="2" charset="2"/>
              </a:rPr>
              <a:t> „New“ (? </a:t>
            </a:r>
            <a:r>
              <a:rPr lang="de-DE" b="0" baseline="0" dirty="0" err="1" smtClean="0">
                <a:sym typeface="Wingdings" panose="05000000000000000000" pitchFamily="2" charset="2"/>
              </a:rPr>
              <a:t>Is</a:t>
            </a:r>
            <a:r>
              <a:rPr lang="de-DE" b="0" baseline="0" dirty="0" smtClean="0">
                <a:sym typeface="Wingdings" panose="05000000000000000000" pitchFamily="2" charset="2"/>
              </a:rPr>
              <a:t> </a:t>
            </a:r>
            <a:r>
              <a:rPr lang="de-DE" b="0" baseline="0" dirty="0" err="1" smtClean="0">
                <a:sym typeface="Wingdings" panose="05000000000000000000" pitchFamily="2" charset="2"/>
              </a:rPr>
              <a:t>that</a:t>
            </a:r>
            <a:r>
              <a:rPr lang="de-DE" b="0" baseline="0" dirty="0" smtClean="0">
                <a:sym typeface="Wingdings" panose="05000000000000000000" pitchFamily="2" charset="2"/>
              </a:rPr>
              <a:t> so??)</a:t>
            </a:r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8375354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541075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28261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32832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7565706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8169042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546117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dirty="0" err="1" smtClean="0"/>
              <a:t>It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sufficient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use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many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local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texture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features</a:t>
            </a:r>
            <a:r>
              <a:rPr lang="de-DE" baseline="0" dirty="0" smtClean="0"/>
              <a:t> (</a:t>
            </a:r>
            <a:r>
              <a:rPr lang="de-DE" baseline="0" dirty="0" err="1" smtClean="0"/>
              <a:t>rather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than</a:t>
            </a:r>
            <a:r>
              <a:rPr lang="de-DE" baseline="0" dirty="0" smtClean="0"/>
              <a:t> global </a:t>
            </a:r>
            <a:r>
              <a:rPr lang="de-DE" baseline="0" dirty="0" err="1" smtClean="0"/>
              <a:t>shapes</a:t>
            </a:r>
            <a:r>
              <a:rPr lang="de-DE" baseline="0" dirty="0" smtClean="0"/>
              <a:t>)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purpose</a:t>
            </a:r>
            <a:endParaRPr lang="de-DE" baseline="0" dirty="0" smtClean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de-DE" baseline="0" dirty="0" smtClean="0"/>
          </a:p>
          <a:p>
            <a:r>
              <a:rPr lang="de-DE" baseline="0" dirty="0" smtClean="0"/>
              <a:t>-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texture-based generative modelling approaches such as style transfer (</a:t>
            </a:r>
            <a:r>
              <a:rPr lang="en-GB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Gatys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et al., 2016), single</a:t>
            </a:r>
          </a:p>
          <a:p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image super-resolution (</a:t>
            </a:r>
            <a:r>
              <a:rPr lang="en-GB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Gondal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et al., 2018) as well as static and dynamic texture synthesis (</a:t>
            </a:r>
            <a:r>
              <a:rPr lang="en-GB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Gatys</a:t>
            </a:r>
            <a:endParaRPr lang="en-GB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et al., 2015; </a:t>
            </a:r>
            <a:r>
              <a:rPr lang="en-GB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Funke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et al., 2017) all produce excellent results using standard CNNs, while </a:t>
            </a:r>
            <a:r>
              <a:rPr lang="en-GB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CNNbased</a:t>
            </a:r>
            <a:endParaRPr lang="en-GB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shape transfer seems to be very difficult (</a:t>
            </a:r>
            <a:r>
              <a:rPr lang="en-GB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Gokaslan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et al., 2018).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33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138710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34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61789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47540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292356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227465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- </a:t>
            </a:r>
            <a:r>
              <a:rPr lang="de-DE" dirty="0" err="1" smtClean="0"/>
              <a:t>It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sufficient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use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many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local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texture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features</a:t>
            </a:r>
            <a:r>
              <a:rPr lang="de-DE" baseline="0" dirty="0" smtClean="0"/>
              <a:t> (</a:t>
            </a:r>
            <a:r>
              <a:rPr lang="de-DE" baseline="0" dirty="0" err="1" smtClean="0"/>
              <a:t>rather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than</a:t>
            </a:r>
            <a:r>
              <a:rPr lang="de-DE" baseline="0" dirty="0" smtClean="0"/>
              <a:t> global </a:t>
            </a:r>
            <a:r>
              <a:rPr lang="de-DE" baseline="0" dirty="0" err="1" smtClean="0"/>
              <a:t>shapes</a:t>
            </a:r>
            <a:r>
              <a:rPr lang="de-DE" baseline="0" dirty="0" smtClean="0"/>
              <a:t>)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purpose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7456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235960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dirty="0" err="1" smtClean="0"/>
              <a:t>If</a:t>
            </a:r>
            <a:r>
              <a:rPr lang="de-DE" sz="1200" dirty="0" smtClean="0"/>
              <a:t> </a:t>
            </a:r>
            <a:r>
              <a:rPr lang="de-DE" sz="1200" dirty="0" err="1" smtClean="0"/>
              <a:t>performance</a:t>
            </a:r>
            <a:r>
              <a:rPr lang="de-DE" sz="1200" dirty="0" smtClean="0"/>
              <a:t> </a:t>
            </a:r>
            <a:r>
              <a:rPr lang="de-DE" sz="1200" dirty="0" err="1" smtClean="0"/>
              <a:t>of</a:t>
            </a:r>
            <a:r>
              <a:rPr lang="de-DE" sz="1200" dirty="0" smtClean="0"/>
              <a:t> CNNs </a:t>
            </a:r>
            <a:r>
              <a:rPr lang="de-DE" sz="1200" dirty="0" err="1" smtClean="0"/>
              <a:t>is</a:t>
            </a:r>
            <a:r>
              <a:rPr lang="de-DE" sz="1200" dirty="0" smtClean="0"/>
              <a:t> BAD: Shape</a:t>
            </a:r>
            <a:r>
              <a:rPr lang="de-DE" sz="1200" baseline="0" dirty="0" smtClean="0"/>
              <a:t> </a:t>
            </a:r>
            <a:r>
              <a:rPr lang="de-DE" sz="1200" baseline="0" dirty="0" err="1" smtClean="0"/>
              <a:t>is</a:t>
            </a:r>
            <a:r>
              <a:rPr lang="de-DE" sz="1200" baseline="0" dirty="0" smtClean="0"/>
              <a:t> not an </a:t>
            </a:r>
            <a:r>
              <a:rPr lang="de-DE" sz="1200" baseline="0" dirty="0" err="1" smtClean="0"/>
              <a:t>important</a:t>
            </a:r>
            <a:r>
              <a:rPr lang="de-DE" sz="1200" baseline="0" dirty="0" smtClean="0"/>
              <a:t> </a:t>
            </a:r>
            <a:r>
              <a:rPr lang="de-DE" sz="1200" baseline="0" dirty="0" err="1" smtClean="0"/>
              <a:t>feature</a:t>
            </a:r>
            <a:r>
              <a:rPr lang="de-DE" sz="1200" baseline="0" dirty="0" smtClean="0"/>
              <a:t> (</a:t>
            </a:r>
            <a:r>
              <a:rPr lang="de-DE" sz="1200" baseline="0" dirty="0" err="1" smtClean="0"/>
              <a:t>because</a:t>
            </a:r>
            <a:r>
              <a:rPr lang="de-DE" sz="1200" baseline="0" dirty="0" smtClean="0"/>
              <a:t> </a:t>
            </a:r>
            <a:r>
              <a:rPr lang="de-DE" sz="1200" baseline="0" dirty="0" err="1" smtClean="0"/>
              <a:t>it</a:t>
            </a:r>
            <a:r>
              <a:rPr lang="de-DE" sz="1200" baseline="0" dirty="0" smtClean="0"/>
              <a:t> </a:t>
            </a:r>
            <a:r>
              <a:rPr lang="de-DE" sz="1200" baseline="0" dirty="0" err="1" smtClean="0"/>
              <a:t>is</a:t>
            </a:r>
            <a:r>
              <a:rPr lang="de-DE" sz="1200" baseline="0" dirty="0" smtClean="0"/>
              <a:t> still </a:t>
            </a:r>
            <a:r>
              <a:rPr lang="de-DE" sz="1200" baseline="0" dirty="0" err="1" smtClean="0"/>
              <a:t>detectable</a:t>
            </a:r>
            <a:r>
              <a:rPr lang="de-DE" sz="1200" baseline="0" dirty="0" smtClean="0"/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dirty="0" err="1" smtClean="0"/>
              <a:t>If</a:t>
            </a:r>
            <a:r>
              <a:rPr lang="de-DE" sz="1200" dirty="0" smtClean="0"/>
              <a:t> </a:t>
            </a:r>
            <a:r>
              <a:rPr lang="de-DE" sz="1200" dirty="0" err="1" smtClean="0"/>
              <a:t>performance</a:t>
            </a:r>
            <a:r>
              <a:rPr lang="de-DE" sz="1200" dirty="0" smtClean="0"/>
              <a:t> </a:t>
            </a:r>
            <a:r>
              <a:rPr lang="de-DE" sz="1200" dirty="0" err="1" smtClean="0"/>
              <a:t>of</a:t>
            </a:r>
            <a:r>
              <a:rPr lang="de-DE" sz="1200" dirty="0" smtClean="0"/>
              <a:t> CNNs/human </a:t>
            </a:r>
            <a:r>
              <a:rPr lang="de-DE" sz="1200" dirty="0" err="1" smtClean="0"/>
              <a:t>is</a:t>
            </a:r>
            <a:r>
              <a:rPr lang="de-DE" sz="1200" dirty="0" smtClean="0"/>
              <a:t> GOOD: The </a:t>
            </a:r>
            <a:r>
              <a:rPr lang="de-DE" sz="1200" dirty="0" err="1" smtClean="0"/>
              <a:t>contradicting</a:t>
            </a:r>
            <a:r>
              <a:rPr lang="de-DE" sz="1200" dirty="0" smtClean="0"/>
              <a:t> </a:t>
            </a:r>
            <a:r>
              <a:rPr lang="de-DE" sz="1200" dirty="0" err="1" smtClean="0"/>
              <a:t>cue</a:t>
            </a:r>
            <a:r>
              <a:rPr lang="de-DE" sz="1200" baseline="0" dirty="0" smtClean="0"/>
              <a:t> </a:t>
            </a:r>
            <a:r>
              <a:rPr lang="de-DE" sz="1200" baseline="0" dirty="0" err="1" smtClean="0"/>
              <a:t>is</a:t>
            </a:r>
            <a:r>
              <a:rPr lang="de-DE" sz="1200" baseline="0" dirty="0" smtClean="0"/>
              <a:t> not an </a:t>
            </a:r>
            <a:r>
              <a:rPr lang="de-DE" sz="1200" baseline="0" dirty="0" err="1" smtClean="0"/>
              <a:t>important</a:t>
            </a:r>
            <a:r>
              <a:rPr lang="de-DE" sz="1200" baseline="0" dirty="0" smtClean="0"/>
              <a:t> </a:t>
            </a:r>
            <a:r>
              <a:rPr lang="de-DE" sz="1200" baseline="0" dirty="0" err="1" smtClean="0"/>
              <a:t>feature</a:t>
            </a:r>
            <a:r>
              <a:rPr lang="de-DE" sz="1200" baseline="0" dirty="0" smtClean="0"/>
              <a:t> - </a:t>
            </a:r>
            <a:r>
              <a:rPr lang="de-DE" sz="1200" baseline="0" dirty="0" err="1" smtClean="0"/>
              <a:t>because</a:t>
            </a:r>
            <a:r>
              <a:rPr lang="de-DE" sz="1200" baseline="0" dirty="0" smtClean="0"/>
              <a:t> </a:t>
            </a:r>
            <a:r>
              <a:rPr lang="de-DE" sz="1200" baseline="0" dirty="0" err="1" smtClean="0"/>
              <a:t>the</a:t>
            </a:r>
            <a:r>
              <a:rPr lang="de-DE" sz="1200" baseline="0" dirty="0" smtClean="0"/>
              <a:t> </a:t>
            </a:r>
            <a:r>
              <a:rPr lang="de-DE" sz="1200" baseline="0" dirty="0" err="1" smtClean="0"/>
              <a:t>detectable</a:t>
            </a:r>
            <a:r>
              <a:rPr lang="de-DE" sz="1200" baseline="0" dirty="0" smtClean="0"/>
              <a:t> </a:t>
            </a:r>
            <a:r>
              <a:rPr lang="de-DE" sz="1200" baseline="0" dirty="0" err="1" smtClean="0"/>
              <a:t>shape</a:t>
            </a:r>
            <a:r>
              <a:rPr lang="de-DE" sz="1200" baseline="0" dirty="0" smtClean="0"/>
              <a:t> was </a:t>
            </a:r>
            <a:r>
              <a:rPr lang="de-DE" sz="1200" baseline="0" dirty="0" err="1" smtClean="0"/>
              <a:t>sufficient</a:t>
            </a:r>
            <a:r>
              <a:rPr lang="de-DE" sz="1200" baseline="0" dirty="0" smtClean="0"/>
              <a:t> </a:t>
            </a:r>
            <a:r>
              <a:rPr lang="de-DE" sz="1200" baseline="0" dirty="0" err="1" smtClean="0"/>
              <a:t>for</a:t>
            </a:r>
            <a:r>
              <a:rPr lang="de-DE" sz="1200" baseline="0" dirty="0" smtClean="0"/>
              <a:t> </a:t>
            </a:r>
            <a:r>
              <a:rPr lang="de-DE" sz="1200" baseline="0" dirty="0" err="1" smtClean="0"/>
              <a:t>the</a:t>
            </a:r>
            <a:r>
              <a:rPr lang="de-DE" sz="1200" baseline="0" dirty="0" smtClean="0"/>
              <a:t> </a:t>
            </a:r>
            <a:r>
              <a:rPr lang="de-DE" sz="1200" baseline="0" dirty="0" err="1" smtClean="0"/>
              <a:t>classification</a:t>
            </a:r>
            <a:r>
              <a:rPr lang="de-DE" sz="1200" baseline="0" dirty="0" smtClean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1200" baseline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dirty="0" err="1" smtClean="0"/>
              <a:t>Quantify</a:t>
            </a:r>
            <a:r>
              <a:rPr lang="de-DE" sz="1200" dirty="0" smtClean="0"/>
              <a:t> </a:t>
            </a:r>
            <a:r>
              <a:rPr lang="de-DE" sz="1200" dirty="0" err="1" smtClean="0"/>
              <a:t>the</a:t>
            </a:r>
            <a:r>
              <a:rPr lang="de-DE" sz="1200" dirty="0" smtClean="0"/>
              <a:t> </a:t>
            </a:r>
            <a:r>
              <a:rPr lang="de-DE" sz="1200" dirty="0" err="1" smtClean="0"/>
              <a:t>texture</a:t>
            </a:r>
            <a:r>
              <a:rPr lang="de-DE" sz="1200" dirty="0" smtClean="0"/>
              <a:t> &amp; </a:t>
            </a:r>
            <a:r>
              <a:rPr lang="de-DE" sz="1200" dirty="0" err="1" smtClean="0"/>
              <a:t>shape</a:t>
            </a:r>
            <a:r>
              <a:rPr lang="de-DE" sz="1200" dirty="0" smtClean="0"/>
              <a:t> </a:t>
            </a:r>
            <a:r>
              <a:rPr lang="de-DE" sz="1200" dirty="0" err="1" smtClean="0"/>
              <a:t>biases</a:t>
            </a:r>
            <a:r>
              <a:rPr lang="de-DE" sz="1200" dirty="0" smtClean="0"/>
              <a:t> in </a:t>
            </a:r>
            <a:r>
              <a:rPr lang="de-DE" sz="1200" dirty="0" err="1" smtClean="0"/>
              <a:t>humans</a:t>
            </a:r>
            <a:r>
              <a:rPr lang="de-DE" sz="1200" dirty="0" smtClean="0"/>
              <a:t> &amp; CNN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03E8-D591-4A59-BEE2-D14D3F1F4027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433475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DB1D3B20-9424-4AF3-9508-4DCC705D68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="" xmlns:a16="http://schemas.microsoft.com/office/drawing/2014/main" id="{0573C274-015A-45BF-A52C-C132C7A5C3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7854862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25F3E1F1-4C2B-44CC-B60A-F2FEB5F9F3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="" xmlns:a16="http://schemas.microsoft.com/office/drawing/2014/main" id="{C42C9C6B-5234-4356-AB3D-DB12549638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="" xmlns:a16="http://schemas.microsoft.com/office/drawing/2014/main" id="{13692C59-F29A-491D-86B1-22784BBD73D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241" y="6591993"/>
            <a:ext cx="1645918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="" xmlns:a16="http://schemas.microsoft.com/office/drawing/2014/main" id="{D06ABC02-DBA5-46FA-8883-1096427B36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91992"/>
            <a:ext cx="4114800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="" xmlns:a16="http://schemas.microsoft.com/office/drawing/2014/main" id="{B2F3004B-4BD4-422D-9168-FF353961B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1686" y="6591993"/>
            <a:ext cx="770313" cy="266007"/>
          </a:xfrm>
          <a:prstGeom prst="rect">
            <a:avLst/>
          </a:prstGeom>
        </p:spPr>
        <p:txBody>
          <a:bodyPr/>
          <a:lstStyle/>
          <a:p>
            <a:fld id="{B19A5E16-45DA-473C-93BC-89C9C953FB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97375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="" xmlns:a16="http://schemas.microsoft.com/office/drawing/2014/main" id="{562804A1-E559-4EC6-882F-43586D8AF6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="" xmlns:a16="http://schemas.microsoft.com/office/drawing/2014/main" id="{E698AF83-7A56-478A-95AF-7013FE27AC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="" xmlns:a16="http://schemas.microsoft.com/office/drawing/2014/main" id="{5F5FB3F3-8B53-41E4-900F-2B7D1AD20B7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241" y="6591993"/>
            <a:ext cx="1645918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="" xmlns:a16="http://schemas.microsoft.com/office/drawing/2014/main" id="{BE3C56CD-1909-4378-B5BA-852AB1CA88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91992"/>
            <a:ext cx="4114800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="" xmlns:a16="http://schemas.microsoft.com/office/drawing/2014/main" id="{D26C2567-57D3-49E3-BAFF-B78C16319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1686" y="6591993"/>
            <a:ext cx="770313" cy="266007"/>
          </a:xfrm>
          <a:prstGeom prst="rect">
            <a:avLst/>
          </a:prstGeom>
        </p:spPr>
        <p:txBody>
          <a:bodyPr/>
          <a:lstStyle/>
          <a:p>
            <a:fld id="{B19A5E16-45DA-473C-93BC-89C9C953FB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50076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="" xmlns:a16="http://schemas.microsoft.com/office/drawing/2014/main" id="{A4591508-DA5A-452C-B521-9A5F3C1C4E0F}"/>
              </a:ext>
            </a:extLst>
          </p:cNvPr>
          <p:cNvSpPr/>
          <p:nvPr userDrawn="1"/>
        </p:nvSpPr>
        <p:spPr>
          <a:xfrm>
            <a:off x="0" y="257691"/>
            <a:ext cx="12192000" cy="939341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rgbClr val="000000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06EC45CA-8631-4994-91D9-A275AE8052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996" y="1418301"/>
            <a:ext cx="11680767" cy="4974186"/>
          </a:xfrm>
          <a:prstGeom prst="rect">
            <a:avLst/>
          </a:prstGeom>
        </p:spPr>
        <p:txBody>
          <a:bodyPr/>
          <a:lstStyle>
            <a:lvl1pPr marL="457200" indent="-457200">
              <a:lnSpc>
                <a:spcPct val="114000"/>
              </a:lnSpc>
              <a:buClr>
                <a:srgbClr val="0150A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1pPr>
            <a:lvl2pPr marL="800100" indent="-342900">
              <a:lnSpc>
                <a:spcPct val="114000"/>
              </a:lnSpc>
              <a:buClr>
                <a:srgbClr val="0150A0"/>
              </a:buClr>
              <a:buFont typeface="Courier New" panose="02070309020205020404" pitchFamily="49" charset="0"/>
              <a:buChar char="o"/>
              <a:defRPr>
                <a:solidFill>
                  <a:schemeClr val="tx1"/>
                </a:solidFill>
              </a:defRPr>
            </a:lvl2pPr>
            <a:lvl3pPr marL="1257300" indent="-342900">
              <a:lnSpc>
                <a:spcPct val="114000"/>
              </a:lnSpc>
              <a:buClr>
                <a:srgbClr val="0150A0"/>
              </a:buClr>
              <a:buFont typeface="Wingdings" panose="05000000000000000000" pitchFamily="2" charset="2"/>
              <a:buChar char="Ø"/>
              <a:defRPr sz="2400"/>
            </a:lvl3pPr>
            <a:lvl4pPr marL="1657350" indent="-285750">
              <a:buClr>
                <a:srgbClr val="0150A0"/>
              </a:buClr>
              <a:buFont typeface="Wingdings" panose="05000000000000000000" pitchFamily="2" charset="2"/>
              <a:buChar char="§"/>
              <a:defRPr/>
            </a:lvl4pPr>
            <a:lvl5pPr marL="2114550" indent="-28575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pic>
        <p:nvPicPr>
          <p:cNvPr id="10" name="Picture 2" descr="Bildergebnis für uni bonn logo">
            <a:extLst>
              <a:ext uri="{FF2B5EF4-FFF2-40B4-BE49-F238E27FC236}">
                <a16:creationId xmlns="" xmlns:a16="http://schemas.microsoft.com/office/drawing/2014/main" id="{DE240EE9-3148-40D2-9A9C-452C46FCCDE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12305" y="273759"/>
            <a:ext cx="1541148" cy="865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itel 1">
            <a:extLst>
              <a:ext uri="{FF2B5EF4-FFF2-40B4-BE49-F238E27FC236}">
                <a16:creationId xmlns="" xmlns:a16="http://schemas.microsoft.com/office/drawing/2014/main" id="{5B28F981-B851-48C5-A52F-EC8EB19387BD}"/>
              </a:ext>
            </a:extLst>
          </p:cNvPr>
          <p:cNvSpPr txBox="1">
            <a:spLocks/>
          </p:cNvSpPr>
          <p:nvPr userDrawn="1"/>
        </p:nvSpPr>
        <p:spPr>
          <a:xfrm>
            <a:off x="-3295" y="741436"/>
            <a:ext cx="10515600" cy="430658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rgbClr val="0150A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endParaRPr lang="de-DE" sz="2800" b="0" dirty="0"/>
          </a:p>
        </p:txBody>
      </p:sp>
      <p:sp>
        <p:nvSpPr>
          <p:cNvPr id="20" name="Inhaltsplatzhalter 2">
            <a:extLst>
              <a:ext uri="{FF2B5EF4-FFF2-40B4-BE49-F238E27FC236}">
                <a16:creationId xmlns="" xmlns:a16="http://schemas.microsoft.com/office/drawing/2014/main" id="{93EF2B54-1E9A-48F9-AED3-03B9F92D4A8E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0" y="257692"/>
            <a:ext cx="10512305" cy="483744"/>
          </a:xfrm>
          <a:prstGeom prst="rect">
            <a:avLst/>
          </a:prstGeom>
        </p:spPr>
        <p:txBody>
          <a:bodyPr/>
          <a:lstStyle>
            <a:lvl1pPr marL="0" indent="0">
              <a:buFont typeface="Wingdings" panose="05000000000000000000" pitchFamily="2" charset="2"/>
              <a:buNone/>
              <a:defRPr sz="3200" b="1">
                <a:solidFill>
                  <a:srgbClr val="0150A0"/>
                </a:solidFill>
              </a:defRPr>
            </a:lvl1pPr>
            <a:lvl2pPr marL="800100" indent="-342900">
              <a:buFont typeface="Courier New" panose="02070309020205020404" pitchFamily="49" charset="0"/>
              <a:buChar char="o"/>
              <a:defRPr>
                <a:solidFill>
                  <a:schemeClr val="tx1"/>
                </a:solidFill>
              </a:defRPr>
            </a:lvl2pPr>
            <a:lvl3pPr marL="1257300" indent="-342900">
              <a:buFont typeface="Arial" panose="020B0604020202020204" pitchFamily="34" charset="0"/>
              <a:buChar char="•"/>
              <a:defRPr/>
            </a:lvl3pPr>
            <a:lvl4pPr marL="1657350" indent="-285750">
              <a:buFont typeface="Wingdings" panose="05000000000000000000" pitchFamily="2" charset="2"/>
              <a:buChar char="§"/>
              <a:defRPr/>
            </a:lvl4pPr>
            <a:lvl5pPr marL="2114550" indent="-28575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de-DE" sz="3200" b="1" dirty="0"/>
              <a:t>Kapitel</a:t>
            </a:r>
            <a:endParaRPr lang="de-DE" dirty="0"/>
          </a:p>
        </p:txBody>
      </p:sp>
      <p:sp>
        <p:nvSpPr>
          <p:cNvPr id="21" name="Inhaltsplatzhalter 2">
            <a:extLst>
              <a:ext uri="{FF2B5EF4-FFF2-40B4-BE49-F238E27FC236}">
                <a16:creationId xmlns="" xmlns:a16="http://schemas.microsoft.com/office/drawing/2014/main" id="{9603652D-E774-48FD-852C-822301A1173D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0" y="741436"/>
            <a:ext cx="10512305" cy="437312"/>
          </a:xfrm>
          <a:prstGeom prst="rect">
            <a:avLst/>
          </a:prstGeom>
        </p:spPr>
        <p:txBody>
          <a:bodyPr/>
          <a:lstStyle>
            <a:lvl1pPr marL="0" indent="0">
              <a:buFont typeface="Wingdings" panose="05000000000000000000" pitchFamily="2" charset="2"/>
              <a:buNone/>
              <a:defRPr sz="2800" b="0">
                <a:solidFill>
                  <a:srgbClr val="0150A0"/>
                </a:solidFill>
              </a:defRPr>
            </a:lvl1pPr>
            <a:lvl2pPr marL="800100" indent="-342900">
              <a:buFont typeface="Courier New" panose="02070309020205020404" pitchFamily="49" charset="0"/>
              <a:buChar char="o"/>
              <a:defRPr>
                <a:solidFill>
                  <a:schemeClr val="tx1"/>
                </a:solidFill>
              </a:defRPr>
            </a:lvl2pPr>
            <a:lvl3pPr marL="1257300" indent="-342900">
              <a:buFont typeface="Arial" panose="020B0604020202020204" pitchFamily="34" charset="0"/>
              <a:buChar char="•"/>
              <a:defRPr/>
            </a:lvl3pPr>
            <a:lvl4pPr marL="1657350" indent="-285750">
              <a:buFont typeface="Wingdings" panose="05000000000000000000" pitchFamily="2" charset="2"/>
              <a:buChar char="§"/>
              <a:defRPr/>
            </a:lvl4pPr>
            <a:lvl5pPr marL="2114550" indent="-28575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de-DE" dirty="0"/>
              <a:t>Unterkapitel</a:t>
            </a:r>
          </a:p>
        </p:txBody>
      </p:sp>
    </p:spTree>
    <p:extLst>
      <p:ext uri="{BB962C8B-B14F-4D97-AF65-F5344CB8AC3E}">
        <p14:creationId xmlns:p14="http://schemas.microsoft.com/office/powerpoint/2010/main" val="30971052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6C5B9C4A-3052-4375-A03E-B245E7EB0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="" xmlns:a16="http://schemas.microsoft.com/office/drawing/2014/main" id="{DC62C100-3E27-4509-9170-F03860DFF1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="" xmlns:a16="http://schemas.microsoft.com/office/drawing/2014/main" id="{C8A63C7E-DE74-4DA2-9A3E-E2FE9095117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241" y="6591993"/>
            <a:ext cx="1645918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="" xmlns:a16="http://schemas.microsoft.com/office/drawing/2014/main" id="{499D4503-F84F-43B1-B862-ACD4B6E7D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91992"/>
            <a:ext cx="4114800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="" xmlns:a16="http://schemas.microsoft.com/office/drawing/2014/main" id="{3AF32D09-B3B0-4D3E-91F0-1B50AA6BD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1686" y="6591993"/>
            <a:ext cx="770313" cy="266007"/>
          </a:xfrm>
          <a:prstGeom prst="rect">
            <a:avLst/>
          </a:prstGeom>
        </p:spPr>
        <p:txBody>
          <a:bodyPr/>
          <a:lstStyle/>
          <a:p>
            <a:fld id="{B19A5E16-45DA-473C-93BC-89C9C953FB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962893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207AA5CB-71AC-4754-AA4E-6CD2DACC0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FB71ED7C-A45F-42B5-8592-50C9558EA1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="" xmlns:a16="http://schemas.microsoft.com/office/drawing/2014/main" id="{72B92C0F-BA62-4115-8A47-601CC86C83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="" xmlns:a16="http://schemas.microsoft.com/office/drawing/2014/main" id="{DCC57F11-B0DF-4EB2-A3B5-CFC6C8E90E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241" y="6591993"/>
            <a:ext cx="1645918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="" xmlns:a16="http://schemas.microsoft.com/office/drawing/2014/main" id="{891A6C0A-2933-4926-8DC0-814DEBD10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91992"/>
            <a:ext cx="4114800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="" xmlns:a16="http://schemas.microsoft.com/office/drawing/2014/main" id="{4C36B9CF-DB86-4D23-BD4A-E748D52C4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1686" y="6591993"/>
            <a:ext cx="770313" cy="266007"/>
          </a:xfrm>
          <a:prstGeom prst="rect">
            <a:avLst/>
          </a:prstGeom>
        </p:spPr>
        <p:txBody>
          <a:bodyPr/>
          <a:lstStyle/>
          <a:p>
            <a:fld id="{B19A5E16-45DA-473C-93BC-89C9C953FB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94711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C46C5054-EA94-476E-8B15-79E31FBF7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="" xmlns:a16="http://schemas.microsoft.com/office/drawing/2014/main" id="{C1652A7F-D9C2-4190-8CF7-F1634D25FD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="" xmlns:a16="http://schemas.microsoft.com/office/drawing/2014/main" id="{2C7F6104-3F34-4EF6-8FF0-B34ECF69A8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="" xmlns:a16="http://schemas.microsoft.com/office/drawing/2014/main" id="{832F1806-0F89-42B5-9D61-8A65FBAA38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="" xmlns:a16="http://schemas.microsoft.com/office/drawing/2014/main" id="{415DBE42-7C7B-40FB-B957-A21FFE5828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="" xmlns:a16="http://schemas.microsoft.com/office/drawing/2014/main" id="{D958124F-E446-4F1E-8D1D-2A2E4ED6BFD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241" y="6591993"/>
            <a:ext cx="1645918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="" xmlns:a16="http://schemas.microsoft.com/office/drawing/2014/main" id="{211E5878-FA42-4A2A-8F1C-A89028956A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91992"/>
            <a:ext cx="4114800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="" xmlns:a16="http://schemas.microsoft.com/office/drawing/2014/main" id="{F4F7EF11-98D1-4FA9-9D53-F1CBC0B94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1686" y="6591993"/>
            <a:ext cx="770313" cy="266007"/>
          </a:xfrm>
          <a:prstGeom prst="rect">
            <a:avLst/>
          </a:prstGeom>
        </p:spPr>
        <p:txBody>
          <a:bodyPr/>
          <a:lstStyle/>
          <a:p>
            <a:fld id="{B19A5E16-45DA-473C-93BC-89C9C953FB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16551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E143E2F1-9371-4629-8C6B-82FF900E7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="" xmlns:a16="http://schemas.microsoft.com/office/drawing/2014/main" id="{5065A712-92E4-4AED-A53B-D42FC4B9B11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241" y="6591993"/>
            <a:ext cx="1645918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="" xmlns:a16="http://schemas.microsoft.com/office/drawing/2014/main" id="{EDC17B7C-05D8-45B3-83B4-88BE682F8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91992"/>
            <a:ext cx="4114800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="" xmlns:a16="http://schemas.microsoft.com/office/drawing/2014/main" id="{5789F68D-2EF5-463E-8D3B-6CAE3911D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1686" y="6591993"/>
            <a:ext cx="770313" cy="266007"/>
          </a:xfrm>
          <a:prstGeom prst="rect">
            <a:avLst/>
          </a:prstGeom>
        </p:spPr>
        <p:txBody>
          <a:bodyPr/>
          <a:lstStyle/>
          <a:p>
            <a:fld id="{B19A5E16-45DA-473C-93BC-89C9C953FB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20235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="" xmlns:a16="http://schemas.microsoft.com/office/drawing/2014/main" id="{A6B73158-8D38-4D77-A07E-04CDFACC5B7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241" y="6591993"/>
            <a:ext cx="1645918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="" xmlns:a16="http://schemas.microsoft.com/office/drawing/2014/main" id="{F8710B45-C5CE-4C17-A34B-E2461B891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91992"/>
            <a:ext cx="4114800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="" xmlns:a16="http://schemas.microsoft.com/office/drawing/2014/main" id="{9816A481-28E8-42C2-B43C-575C94F95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1686" y="6591993"/>
            <a:ext cx="770313" cy="266007"/>
          </a:xfrm>
          <a:prstGeom prst="rect">
            <a:avLst/>
          </a:prstGeom>
        </p:spPr>
        <p:txBody>
          <a:bodyPr/>
          <a:lstStyle/>
          <a:p>
            <a:fld id="{B19A5E16-45DA-473C-93BC-89C9C953FB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418747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610B622C-CC1E-45A9-8814-2CBD5C66C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C5C7014A-7F0E-4181-92AE-C76F0D8D53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="" xmlns:a16="http://schemas.microsoft.com/office/drawing/2014/main" id="{E7B32465-C798-4881-9605-F2B983DBED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="" xmlns:a16="http://schemas.microsoft.com/office/drawing/2014/main" id="{1A62A5EF-05CC-4AC2-A0D2-6E8C48578E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241" y="6591993"/>
            <a:ext cx="1645918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="" xmlns:a16="http://schemas.microsoft.com/office/drawing/2014/main" id="{3D7F69DD-34CC-4E96-98E8-FBB7E408D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91992"/>
            <a:ext cx="4114800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="" xmlns:a16="http://schemas.microsoft.com/office/drawing/2014/main" id="{2E7DE3F0-6ADE-490E-AA1E-6D2D71446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1686" y="6591993"/>
            <a:ext cx="770313" cy="266007"/>
          </a:xfrm>
          <a:prstGeom prst="rect">
            <a:avLst/>
          </a:prstGeom>
        </p:spPr>
        <p:txBody>
          <a:bodyPr/>
          <a:lstStyle/>
          <a:p>
            <a:fld id="{B19A5E16-45DA-473C-93BC-89C9C953FB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5395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30DD2D9F-8EB9-4348-A745-7E4B061C99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="" xmlns:a16="http://schemas.microsoft.com/office/drawing/2014/main" id="{39ABC357-3128-4855-B60B-35C37423C4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="" xmlns:a16="http://schemas.microsoft.com/office/drawing/2014/main" id="{EC424B06-6FB7-46AE-88AD-097B478086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="" xmlns:a16="http://schemas.microsoft.com/office/drawing/2014/main" id="{2D5A3D4A-0373-4DA6-8019-79FDF8FD12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241" y="6591993"/>
            <a:ext cx="1645918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="" xmlns:a16="http://schemas.microsoft.com/office/drawing/2014/main" id="{160591FE-4D04-47D0-B3CA-4F048D6E8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91992"/>
            <a:ext cx="4114800" cy="26600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="" xmlns:a16="http://schemas.microsoft.com/office/drawing/2014/main" id="{CD9B58E9-2F47-4875-9759-C40DA9BB4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1686" y="6591993"/>
            <a:ext cx="770313" cy="266007"/>
          </a:xfrm>
          <a:prstGeom prst="rect">
            <a:avLst/>
          </a:prstGeom>
        </p:spPr>
        <p:txBody>
          <a:bodyPr/>
          <a:lstStyle/>
          <a:p>
            <a:fld id="{B19A5E16-45DA-473C-93BC-89C9C953FB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4478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="" xmlns:a16="http://schemas.microsoft.com/office/drawing/2014/main" id="{8BAC0912-470C-4307-B333-B03546679552}"/>
              </a:ext>
            </a:extLst>
          </p:cNvPr>
          <p:cNvSpPr/>
          <p:nvPr userDrawn="1"/>
        </p:nvSpPr>
        <p:spPr>
          <a:xfrm>
            <a:off x="-1" y="6591993"/>
            <a:ext cx="12192000" cy="266007"/>
          </a:xfrm>
          <a:prstGeom prst="rect">
            <a:avLst/>
          </a:prstGeom>
          <a:solidFill>
            <a:srgbClr val="015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Rechteck 6">
            <a:extLst>
              <a:ext uri="{FF2B5EF4-FFF2-40B4-BE49-F238E27FC236}">
                <a16:creationId xmlns="" xmlns:a16="http://schemas.microsoft.com/office/drawing/2014/main" id="{F2002CA6-7A0B-4570-B393-54F4C6CCA1EA}"/>
              </a:ext>
            </a:extLst>
          </p:cNvPr>
          <p:cNvSpPr/>
          <p:nvPr userDrawn="1"/>
        </p:nvSpPr>
        <p:spPr>
          <a:xfrm>
            <a:off x="0" y="-8313"/>
            <a:ext cx="12192000" cy="266007"/>
          </a:xfrm>
          <a:prstGeom prst="rect">
            <a:avLst/>
          </a:prstGeom>
          <a:solidFill>
            <a:srgbClr val="015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Fußzeilenplatzhalter 4">
            <a:extLst>
              <a:ext uri="{FF2B5EF4-FFF2-40B4-BE49-F238E27FC236}">
                <a16:creationId xmlns="" xmlns:a16="http://schemas.microsoft.com/office/drawing/2014/main" id="{47E84061-627B-4F45-A4DE-0D547DA595C1}"/>
              </a:ext>
            </a:extLst>
          </p:cNvPr>
          <p:cNvSpPr txBox="1">
            <a:spLocks/>
          </p:cNvSpPr>
          <p:nvPr userDrawn="1"/>
        </p:nvSpPr>
        <p:spPr>
          <a:xfrm>
            <a:off x="9522486" y="-16626"/>
            <a:ext cx="2632363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Fabrice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Beaumont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2" descr="Bildergebnis für uni bonn logo">
            <a:extLst>
              <a:ext uri="{FF2B5EF4-FFF2-40B4-BE49-F238E27FC236}">
                <a16:creationId xmlns="" xmlns:a16="http://schemas.microsoft.com/office/drawing/2014/main" id="{2EED14CB-0A93-4BB5-85AC-8C300DAEB07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12305" y="273759"/>
            <a:ext cx="1541148" cy="865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Fußzeilenplatzhalter 4">
            <a:extLst>
              <a:ext uri="{FF2B5EF4-FFF2-40B4-BE49-F238E27FC236}">
                <a16:creationId xmlns="" xmlns:a16="http://schemas.microsoft.com/office/drawing/2014/main" id="{95F3A505-2B72-4B39-8216-6ADB0844E9B1}"/>
              </a:ext>
            </a:extLst>
          </p:cNvPr>
          <p:cNvSpPr txBox="1">
            <a:spLocks/>
          </p:cNvSpPr>
          <p:nvPr userDrawn="1"/>
        </p:nvSpPr>
        <p:spPr>
          <a:xfrm>
            <a:off x="18662" y="6591993"/>
            <a:ext cx="1110343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30.09.2020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Fußzeilenplatzhalter 4">
            <a:extLst>
              <a:ext uri="{FF2B5EF4-FFF2-40B4-BE49-F238E27FC236}">
                <a16:creationId xmlns="" xmlns:a16="http://schemas.microsoft.com/office/drawing/2014/main" id="{8F4A3ABC-C2BA-429F-91C2-5E3864E7753E}"/>
              </a:ext>
            </a:extLst>
          </p:cNvPr>
          <p:cNvSpPr txBox="1">
            <a:spLocks/>
          </p:cNvSpPr>
          <p:nvPr userDrawn="1"/>
        </p:nvSpPr>
        <p:spPr>
          <a:xfrm>
            <a:off x="3647999" y="6596919"/>
            <a:ext cx="4896000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cap="small" dirty="0" smtClean="0">
                <a:latin typeface="Arial" panose="020B0604020202020204" pitchFamily="34" charset="0"/>
                <a:cs typeface="Arial" panose="020B0604020202020204" pitchFamily="34" charset="0"/>
              </a:rPr>
              <a:t>ImageNet-trained CNNs are biased towards texture</a:t>
            </a:r>
            <a:endParaRPr lang="de-DE" cap="small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Fußzeilenplatzhalter 4">
            <a:extLst>
              <a:ext uri="{FF2B5EF4-FFF2-40B4-BE49-F238E27FC236}">
                <a16:creationId xmlns="" xmlns:a16="http://schemas.microsoft.com/office/drawing/2014/main" id="{C563957E-BF20-4CF6-812F-81120FEBF4D9}"/>
              </a:ext>
            </a:extLst>
          </p:cNvPr>
          <p:cNvSpPr txBox="1">
            <a:spLocks/>
          </p:cNvSpPr>
          <p:nvPr userDrawn="1"/>
        </p:nvSpPr>
        <p:spPr>
          <a:xfrm>
            <a:off x="37151" y="-24378"/>
            <a:ext cx="7540516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de-DE" sz="1200" kern="1200" dirty="0" smtClean="0">
                <a:solidFill>
                  <a:schemeClr val="bg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Seminar: Vision Systems (MA-INF</a:t>
            </a:r>
            <a:r>
              <a:rPr lang="de-DE" sz="1200" kern="1200" baseline="0" dirty="0" smtClean="0">
                <a:solidFill>
                  <a:schemeClr val="bg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4208)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3230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13.emf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14.emf"/><Relationship Id="rId9" Type="http://schemas.microsoft.com/office/2007/relationships/diagramDrawing" Target="../diagrams/drawing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7" Type="http://schemas.openxmlformats.org/officeDocument/2006/relationships/image" Target="../media/image1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="" xmlns:a16="http://schemas.microsoft.com/office/drawing/2014/main" id="{0E9D95FC-F46E-43C3-8640-2A0FB37552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5273" y="1503363"/>
            <a:ext cx="11793894" cy="2387600"/>
          </a:xfr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de-DE" sz="5400" cap="small" dirty="0" err="1" smtClean="0">
                <a:solidFill>
                  <a:srgbClr val="0150A0"/>
                </a:solidFill>
              </a:rPr>
              <a:t>ImageNet-trained</a:t>
            </a:r>
            <a:r>
              <a:rPr lang="de-DE" sz="5400" cap="small" dirty="0" smtClean="0">
                <a:solidFill>
                  <a:srgbClr val="0150A0"/>
                </a:solidFill>
              </a:rPr>
              <a:t> CNNs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are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biased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towards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texture</a:t>
            </a:r>
            <a:r>
              <a:rPr lang="de-DE" sz="5400" cap="small" dirty="0" smtClean="0">
                <a:solidFill>
                  <a:srgbClr val="0150A0"/>
                </a:solidFill>
              </a:rPr>
              <a:t>;</a:t>
            </a:r>
            <a:br>
              <a:rPr lang="de-DE" sz="5400" cap="small" dirty="0" smtClean="0">
                <a:solidFill>
                  <a:srgbClr val="0150A0"/>
                </a:solidFill>
              </a:rPr>
            </a:br>
            <a:r>
              <a:rPr lang="de-DE" sz="3200" cap="small" dirty="0" err="1" smtClean="0">
                <a:solidFill>
                  <a:srgbClr val="0150A0"/>
                </a:solidFill>
              </a:rPr>
              <a:t>increasing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shape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bias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improves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accuracy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and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robustness</a:t>
            </a:r>
            <a:r>
              <a:rPr lang="de-DE" sz="3200" cap="small" dirty="0" smtClean="0">
                <a:solidFill>
                  <a:srgbClr val="0150A0"/>
                </a:solidFill>
              </a:rPr>
              <a:t/>
            </a:r>
            <a:br>
              <a:rPr lang="de-DE" sz="3200" cap="small" dirty="0" smtClean="0">
                <a:solidFill>
                  <a:srgbClr val="0150A0"/>
                </a:solidFill>
              </a:rPr>
            </a:br>
            <a:r>
              <a:rPr lang="de-DE" sz="2000" cap="small" dirty="0" smtClean="0">
                <a:solidFill>
                  <a:srgbClr val="0150A0"/>
                </a:solidFill>
              </a:rPr>
              <a:t/>
            </a:r>
            <a:br>
              <a:rPr lang="de-DE" sz="2000" cap="small" dirty="0" smtClean="0">
                <a:solidFill>
                  <a:srgbClr val="0150A0"/>
                </a:solidFill>
              </a:rPr>
            </a:br>
            <a:r>
              <a:rPr lang="de-DE" sz="1600" dirty="0" smtClean="0">
                <a:solidFill>
                  <a:srgbClr val="0150A0"/>
                </a:solidFill>
              </a:rPr>
              <a:t>Robert </a:t>
            </a:r>
            <a:r>
              <a:rPr lang="de-DE" sz="1600" dirty="0" err="1" smtClean="0">
                <a:solidFill>
                  <a:srgbClr val="0150A0"/>
                </a:solidFill>
              </a:rPr>
              <a:t>Geirhos</a:t>
            </a:r>
            <a:r>
              <a:rPr lang="de-DE" sz="1600" dirty="0" smtClean="0">
                <a:solidFill>
                  <a:srgbClr val="0150A0"/>
                </a:solidFill>
              </a:rPr>
              <a:t>, Claudio Michaelis</a:t>
            </a:r>
            <a:r>
              <a:rPr lang="de-DE" sz="1600" dirty="0">
                <a:solidFill>
                  <a:srgbClr val="0150A0"/>
                </a:solidFill>
              </a:rPr>
              <a:t>, Patricia </a:t>
            </a:r>
            <a:r>
              <a:rPr lang="de-DE" sz="1600" dirty="0" err="1">
                <a:solidFill>
                  <a:srgbClr val="0150A0"/>
                </a:solidFill>
              </a:rPr>
              <a:t>Rubisch</a:t>
            </a:r>
            <a:r>
              <a:rPr lang="de-DE" sz="1600" dirty="0">
                <a:solidFill>
                  <a:srgbClr val="0150A0"/>
                </a:solidFill>
              </a:rPr>
              <a:t>, </a:t>
            </a:r>
            <a:r>
              <a:rPr lang="de-DE" sz="1600" dirty="0" smtClean="0">
                <a:solidFill>
                  <a:srgbClr val="0150A0"/>
                </a:solidFill>
              </a:rPr>
              <a:t/>
            </a:r>
            <a:br>
              <a:rPr lang="de-DE" sz="1600" dirty="0" smtClean="0">
                <a:solidFill>
                  <a:srgbClr val="0150A0"/>
                </a:solidFill>
              </a:rPr>
            </a:br>
            <a:r>
              <a:rPr lang="de-DE" sz="1600" dirty="0" smtClean="0">
                <a:solidFill>
                  <a:srgbClr val="0150A0"/>
                </a:solidFill>
              </a:rPr>
              <a:t>Felix A. Wichmann, Matthias Bethge, Wieland Brendel</a:t>
            </a:r>
            <a:br>
              <a:rPr lang="de-DE" sz="1600" dirty="0" smtClean="0">
                <a:solidFill>
                  <a:srgbClr val="0150A0"/>
                </a:solidFill>
              </a:rPr>
            </a:br>
            <a:r>
              <a:rPr lang="de-DE" sz="1600" dirty="0" err="1" smtClean="0">
                <a:solidFill>
                  <a:srgbClr val="0150A0"/>
                </a:solidFill>
              </a:rPr>
              <a:t>mainly</a:t>
            </a:r>
            <a:r>
              <a:rPr lang="de-DE" sz="1600" dirty="0" smtClean="0">
                <a:solidFill>
                  <a:srgbClr val="0150A0"/>
                </a:solidFill>
              </a:rPr>
              <a:t> University </a:t>
            </a:r>
            <a:r>
              <a:rPr lang="de-DE" sz="1600" dirty="0" err="1" smtClean="0">
                <a:solidFill>
                  <a:srgbClr val="0150A0"/>
                </a:solidFill>
              </a:rPr>
              <a:t>of</a:t>
            </a:r>
            <a:r>
              <a:rPr lang="de-DE" sz="1600" dirty="0" smtClean="0">
                <a:solidFill>
                  <a:srgbClr val="0150A0"/>
                </a:solidFill>
              </a:rPr>
              <a:t> Tübingen (&amp; IMPRIS-IS)</a:t>
            </a:r>
            <a:endParaRPr lang="de-DE" sz="3600" dirty="0"/>
          </a:p>
        </p:txBody>
      </p:sp>
      <p:sp>
        <p:nvSpPr>
          <p:cNvPr id="5" name="Untertitel 4">
            <a:extLst>
              <a:ext uri="{FF2B5EF4-FFF2-40B4-BE49-F238E27FC236}">
                <a16:creationId xmlns="" xmlns:a16="http://schemas.microsoft.com/office/drawing/2014/main" id="{520188BF-8C14-49FA-BA47-581432E774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58460"/>
            <a:ext cx="9144000" cy="1912354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de-DE" dirty="0">
                <a:solidFill>
                  <a:srgbClr val="939185"/>
                </a:solidFill>
              </a:rPr>
              <a:t>Fabrice </a:t>
            </a:r>
            <a:r>
              <a:rPr lang="de-DE" dirty="0" smtClean="0">
                <a:solidFill>
                  <a:srgbClr val="939185"/>
                </a:solidFill>
              </a:rPr>
              <a:t>Beaumont</a:t>
            </a:r>
            <a:br>
              <a:rPr lang="de-DE" dirty="0" smtClean="0">
                <a:solidFill>
                  <a:srgbClr val="939185"/>
                </a:solidFill>
              </a:rPr>
            </a:br>
            <a:r>
              <a:rPr lang="de-DE" dirty="0" smtClean="0">
                <a:solidFill>
                  <a:srgbClr val="939185"/>
                </a:solidFill>
              </a:rPr>
              <a:t>Rheinische </a:t>
            </a:r>
            <a:r>
              <a:rPr lang="de-DE" dirty="0">
                <a:solidFill>
                  <a:srgbClr val="939185"/>
                </a:solidFill>
              </a:rPr>
              <a:t>Friedrich-Wilhelms-Universität Bonn</a:t>
            </a:r>
          </a:p>
          <a:p>
            <a:pPr>
              <a:lnSpc>
                <a:spcPct val="150000"/>
              </a:lnSpc>
            </a:pPr>
            <a:r>
              <a:rPr lang="de-DE" dirty="0" smtClean="0">
                <a:solidFill>
                  <a:srgbClr val="939185"/>
                </a:solidFill>
              </a:rPr>
              <a:t>30.09.2020</a:t>
            </a:r>
            <a:endParaRPr lang="de-DE" dirty="0">
              <a:solidFill>
                <a:srgbClr val="93918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4449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Method</a:t>
            </a:r>
            <a:endParaRPr lang="de-DE" dirty="0"/>
          </a:p>
        </p:txBody>
      </p:sp>
      <p:sp>
        <p:nvSpPr>
          <p:cNvPr id="4" name="Inhaltsplatzhalter 1">
            <a:extLst>
              <a:ext uri="{FF2B5EF4-FFF2-40B4-BE49-F238E27FC236}">
                <a16:creationId xmlns="" xmlns:a16="http://schemas.microsoft.com/office/drawing/2014/main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996" y="1418301"/>
            <a:ext cx="11680767" cy="4974186"/>
          </a:xfrm>
        </p:spPr>
        <p:txBody>
          <a:bodyPr/>
          <a:lstStyle/>
          <a:p>
            <a:pPr marL="0" indent="0">
              <a:buNone/>
              <a:tabLst>
                <a:tab pos="1619250" algn="l"/>
                <a:tab pos="3409950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DEF: </a:t>
            </a:r>
            <a:r>
              <a:rPr lang="en-GB" b="1" dirty="0"/>
              <a:t>texture-shape cue </a:t>
            </a:r>
            <a:r>
              <a:rPr lang="en-GB" b="1" dirty="0" smtClean="0"/>
              <a:t>conflict</a:t>
            </a:r>
            <a:r>
              <a:rPr lang="de-DE" dirty="0" smtClean="0"/>
              <a:t>:</a:t>
            </a:r>
            <a:endParaRPr lang="de-DE" dirty="0" smtClean="0"/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endParaRPr lang="de-DE" b="1" dirty="0"/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endParaRPr lang="de-DE" b="1" dirty="0" smtClean="0"/>
          </a:p>
        </p:txBody>
      </p:sp>
      <p:sp>
        <p:nvSpPr>
          <p:cNvPr id="8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63524" y="1374887"/>
            <a:ext cx="2511600" cy="2508800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63524" y="3927101"/>
            <a:ext cx="2511600" cy="2508800"/>
          </a:xfrm>
          <a:prstGeom prst="rect">
            <a:avLst/>
          </a:prstGeom>
        </p:spPr>
      </p:pic>
      <p:sp>
        <p:nvSpPr>
          <p:cNvPr id="7" name="Rechteck 6"/>
          <p:cNvSpPr/>
          <p:nvPr/>
        </p:nvSpPr>
        <p:spPr>
          <a:xfrm>
            <a:off x="2533650" y="3529050"/>
            <a:ext cx="194572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tabLst>
                <a:tab pos="1619250" algn="l"/>
                <a:tab pos="3409950" algn="l"/>
              </a:tabLst>
            </a:pPr>
            <a:r>
              <a:rPr lang="de-DE" dirty="0" smtClean="0"/>
              <a:t>“style-transfer“</a:t>
            </a:r>
          </a:p>
          <a:p>
            <a:pPr algn="ctr">
              <a:tabLst>
                <a:tab pos="1619250" algn="l"/>
                <a:tab pos="3409950" algn="l"/>
              </a:tabLst>
            </a:pPr>
            <a:endParaRPr lang="de-DE" dirty="0"/>
          </a:p>
          <a:p>
            <a:pPr algn="ctr">
              <a:tabLst>
                <a:tab pos="1619250" algn="l"/>
                <a:tab pos="3409950" algn="l"/>
              </a:tabLst>
            </a:pPr>
            <a:r>
              <a:rPr lang="de-DE" dirty="0" smtClean="0"/>
              <a:t>(</a:t>
            </a:r>
            <a:r>
              <a:rPr lang="de-DE" dirty="0" err="1" smtClean="0"/>
              <a:t>Gatys</a:t>
            </a:r>
            <a:r>
              <a:rPr lang="de-DE" dirty="0" smtClean="0"/>
              <a:t> </a:t>
            </a:r>
            <a:r>
              <a:rPr lang="de-DE" dirty="0"/>
              <a:t>et al., </a:t>
            </a:r>
            <a:r>
              <a:rPr lang="de-DE" dirty="0" smtClean="0"/>
              <a:t>2016)</a:t>
            </a:r>
            <a:endParaRPr lang="de-DE" dirty="0"/>
          </a:p>
        </p:txBody>
      </p:sp>
      <p:graphicFrame>
        <p:nvGraphicFramePr>
          <p:cNvPr id="14" name="Diagramm 13"/>
          <p:cNvGraphicFramePr/>
          <p:nvPr>
            <p:extLst>
              <p:ext uri="{D42A27DB-BD31-4B8C-83A1-F6EECF244321}">
                <p14:modId xmlns:p14="http://schemas.microsoft.com/office/powerpoint/2010/main" val="4042519906"/>
              </p:ext>
            </p:extLst>
          </p:nvPr>
        </p:nvGraphicFramePr>
        <p:xfrm>
          <a:off x="363782" y="2062164"/>
          <a:ext cx="7294318" cy="38571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616495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Experiments</a:t>
            </a:r>
            <a:br>
              <a:rPr lang="de-DE" dirty="0" smtClean="0"/>
            </a:br>
            <a:r>
              <a:rPr lang="de-DE" b="0" dirty="0" smtClean="0"/>
              <a:t>Setup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graphicFrame>
        <p:nvGraphicFramePr>
          <p:cNvPr id="9" name="Diagramm 8"/>
          <p:cNvGraphicFramePr/>
          <p:nvPr>
            <p:extLst>
              <p:ext uri="{D42A27DB-BD31-4B8C-83A1-F6EECF244321}">
                <p14:modId xmlns:p14="http://schemas.microsoft.com/office/powerpoint/2010/main" val="2977532995"/>
              </p:ext>
            </p:extLst>
          </p:nvPr>
        </p:nvGraphicFramePr>
        <p:xfrm>
          <a:off x="2032000" y="1306329"/>
          <a:ext cx="8128000" cy="50944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Inhaltsplatzhalter 1"/>
          <p:cNvSpPr>
            <a:spLocks noGrp="1"/>
          </p:cNvSpPr>
          <p:nvPr>
            <p:ph idx="1"/>
          </p:nvPr>
        </p:nvSpPr>
        <p:spPr>
          <a:xfrm>
            <a:off x="247996" y="1418301"/>
            <a:ext cx="11680767" cy="4974186"/>
          </a:xfrm>
        </p:spPr>
        <p:txBody>
          <a:bodyPr/>
          <a:lstStyle/>
          <a:p>
            <a:r>
              <a:rPr lang="en-GB" dirty="0" smtClean="0"/>
              <a:t>9 </a:t>
            </a:r>
            <a:r>
              <a:rPr lang="en-GB" dirty="0" smtClean="0"/>
              <a:t>Experiments:</a:t>
            </a:r>
          </a:p>
          <a:p>
            <a:endParaRPr lang="en-GB" dirty="0"/>
          </a:p>
          <a:p>
            <a:endParaRPr lang="en-GB" dirty="0" smtClean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22408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Experiments</a:t>
            </a:r>
            <a:br>
              <a:rPr lang="de-DE" dirty="0" smtClean="0"/>
            </a:br>
            <a:r>
              <a:rPr lang="de-DE" b="0" dirty="0" smtClean="0"/>
              <a:t>Setup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48 </a:t>
            </a:r>
            <a:r>
              <a:rPr lang="en-GB" dirty="0" smtClean="0"/>
              <a:t>560 trials, 97 humans</a:t>
            </a:r>
          </a:p>
          <a:p>
            <a:r>
              <a:rPr lang="en-GB" dirty="0" smtClean="0"/>
              <a:t>Following the </a:t>
            </a:r>
            <a:r>
              <a:rPr lang="en-GB" b="1" dirty="0" smtClean="0"/>
              <a:t>paradigm </a:t>
            </a:r>
            <a:r>
              <a:rPr lang="en-GB" b="1" dirty="0" smtClean="0"/>
              <a:t>for comparability of human &amp; machine</a:t>
            </a:r>
            <a:r>
              <a:rPr lang="en-GB" dirty="0" smtClean="0"/>
              <a:t> </a:t>
            </a:r>
            <a:r>
              <a:rPr lang="en-GB" b="1" dirty="0"/>
              <a:t>experiments</a:t>
            </a:r>
            <a:r>
              <a:rPr lang="en-GB" dirty="0"/>
              <a:t> </a:t>
            </a:r>
            <a:r>
              <a:rPr lang="en-GB" dirty="0" smtClean="0"/>
              <a:t>(by </a:t>
            </a:r>
            <a:r>
              <a:rPr lang="en-GB" dirty="0" err="1"/>
              <a:t>Geishos</a:t>
            </a:r>
            <a:r>
              <a:rPr lang="en-GB" dirty="0"/>
              <a:t> et al., </a:t>
            </a:r>
            <a:r>
              <a:rPr lang="en-GB" dirty="0" smtClean="0"/>
              <a:t>2018)</a:t>
            </a:r>
            <a:endParaRPr lang="en-GB" b="1" dirty="0" smtClean="0"/>
          </a:p>
          <a:p>
            <a:r>
              <a:rPr lang="en-GB" dirty="0" smtClean="0"/>
              <a:t>Only use </a:t>
            </a:r>
            <a:r>
              <a:rPr lang="en-GB" dirty="0" smtClean="0"/>
              <a:t>images which where sampled </a:t>
            </a:r>
            <a:r>
              <a:rPr lang="en-GB" dirty="0" smtClean="0"/>
              <a:t>correctly by the CNN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12546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Experiments</a:t>
            </a:r>
            <a:br>
              <a:rPr lang="de-DE" dirty="0" smtClean="0"/>
            </a:br>
            <a:r>
              <a:rPr lang="de-DE" b="0" dirty="0" smtClean="0"/>
              <a:t>Setup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grpSp>
        <p:nvGrpSpPr>
          <p:cNvPr id="35" name="Gruppieren 34"/>
          <p:cNvGrpSpPr/>
          <p:nvPr/>
        </p:nvGrpSpPr>
        <p:grpSpPr>
          <a:xfrm>
            <a:off x="8882253" y="7148845"/>
            <a:ext cx="3162558" cy="2601873"/>
            <a:chOff x="-948240" y="3410816"/>
            <a:chExt cx="3162558" cy="2601873"/>
          </a:xfrm>
        </p:grpSpPr>
        <p:grpSp>
          <p:nvGrpSpPr>
            <p:cNvPr id="36" name="Gruppieren 35"/>
            <p:cNvGrpSpPr/>
            <p:nvPr/>
          </p:nvGrpSpPr>
          <p:grpSpPr>
            <a:xfrm>
              <a:off x="-283029" y="3410816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49" name="Rechteck 48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0" name="Rechteck 49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51" name="Ellipse 50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37" name="Gruppieren 36"/>
            <p:cNvGrpSpPr/>
            <p:nvPr/>
          </p:nvGrpSpPr>
          <p:grpSpPr>
            <a:xfrm>
              <a:off x="-948240" y="4055935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46" name="Ellipse 45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7" name="Flussdiagramm: Verzögerung 46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8" name="Rechteck 47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38" name="Gruppieren 37"/>
            <p:cNvGrpSpPr/>
            <p:nvPr/>
          </p:nvGrpSpPr>
          <p:grpSpPr>
            <a:xfrm>
              <a:off x="909316" y="5037642"/>
              <a:ext cx="987722" cy="975047"/>
              <a:chOff x="909316" y="5037642"/>
              <a:chExt cx="987722" cy="975047"/>
            </a:xfrm>
          </p:grpSpPr>
          <p:grpSp>
            <p:nvGrpSpPr>
              <p:cNvPr id="40" name="Gruppieren 39"/>
              <p:cNvGrpSpPr/>
              <p:nvPr/>
            </p:nvGrpSpPr>
            <p:grpSpPr>
              <a:xfrm>
                <a:off x="1369048" y="5037642"/>
                <a:ext cx="527990" cy="575149"/>
                <a:chOff x="1369048" y="5037642"/>
                <a:chExt cx="527990" cy="575149"/>
              </a:xfrm>
            </p:grpSpPr>
            <p:sp>
              <p:nvSpPr>
                <p:cNvPr id="43" name="Freihandform 42"/>
                <p:cNvSpPr/>
                <p:nvPr/>
              </p:nvSpPr>
              <p:spPr>
                <a:xfrm>
                  <a:off x="1460536" y="5037642"/>
                  <a:ext cx="436502" cy="575149"/>
                </a:xfrm>
                <a:custGeom>
                  <a:avLst/>
                  <a:gdLst>
                    <a:gd name="connsiteX0" fmla="*/ 33404 w 386057"/>
                    <a:gd name="connsiteY0" fmla="*/ 0 h 591818"/>
                    <a:gd name="connsiteX1" fmla="*/ 304866 w 386057"/>
                    <a:gd name="connsiteY1" fmla="*/ 57150 h 591818"/>
                    <a:gd name="connsiteX2" fmla="*/ 4829 w 386057"/>
                    <a:gd name="connsiteY2" fmla="*/ 152400 h 591818"/>
                    <a:gd name="connsiteX3" fmla="*/ 114366 w 386057"/>
                    <a:gd name="connsiteY3" fmla="*/ 190500 h 591818"/>
                    <a:gd name="connsiteX4" fmla="*/ 42929 w 386057"/>
                    <a:gd name="connsiteY4" fmla="*/ 219075 h 591818"/>
                    <a:gd name="connsiteX5" fmla="*/ 385829 w 386057"/>
                    <a:gd name="connsiteY5" fmla="*/ 242887 h 591818"/>
                    <a:gd name="connsiteX6" fmla="*/ 95316 w 386057"/>
                    <a:gd name="connsiteY6" fmla="*/ 352425 h 591818"/>
                    <a:gd name="connsiteX7" fmla="*/ 57216 w 386057"/>
                    <a:gd name="connsiteY7" fmla="*/ 571500 h 591818"/>
                    <a:gd name="connsiteX8" fmla="*/ 52454 w 386057"/>
                    <a:gd name="connsiteY8" fmla="*/ 569119 h 5918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86057" h="591818">
                      <a:moveTo>
                        <a:pt x="33404" y="0"/>
                      </a:moveTo>
                      <a:cubicBezTo>
                        <a:pt x="171516" y="15875"/>
                        <a:pt x="309628" y="31750"/>
                        <a:pt x="304866" y="57150"/>
                      </a:cubicBezTo>
                      <a:cubicBezTo>
                        <a:pt x="300104" y="82550"/>
                        <a:pt x="36579" y="130175"/>
                        <a:pt x="4829" y="152400"/>
                      </a:cubicBezTo>
                      <a:cubicBezTo>
                        <a:pt x="-26921" y="174625"/>
                        <a:pt x="108016" y="179388"/>
                        <a:pt x="114366" y="190500"/>
                      </a:cubicBezTo>
                      <a:cubicBezTo>
                        <a:pt x="120716" y="201612"/>
                        <a:pt x="-2315" y="210344"/>
                        <a:pt x="42929" y="219075"/>
                      </a:cubicBezTo>
                      <a:cubicBezTo>
                        <a:pt x="88173" y="227806"/>
                        <a:pt x="377098" y="220662"/>
                        <a:pt x="385829" y="242887"/>
                      </a:cubicBezTo>
                      <a:cubicBezTo>
                        <a:pt x="394560" y="265112"/>
                        <a:pt x="150085" y="297656"/>
                        <a:pt x="95316" y="352425"/>
                      </a:cubicBezTo>
                      <a:cubicBezTo>
                        <a:pt x="40547" y="407194"/>
                        <a:pt x="64360" y="535384"/>
                        <a:pt x="57216" y="571500"/>
                      </a:cubicBezTo>
                      <a:cubicBezTo>
                        <a:pt x="50072" y="607616"/>
                        <a:pt x="51263" y="588367"/>
                        <a:pt x="52454" y="569119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scene3d>
                    <a:camera prst="isometricOffAxis2Top"/>
                    <a:lightRig rig="threePt" dir="t"/>
                  </a:scene3d>
                </a:bodyPr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44" name="Flussdiagramm: Verzögerung 43"/>
                <p:cNvSpPr/>
                <p:nvPr/>
              </p:nvSpPr>
              <p:spPr>
                <a:xfrm rot="16200000">
                  <a:off x="1456315" y="5340316"/>
                  <a:ext cx="185208" cy="359741"/>
                </a:xfrm>
                <a:prstGeom prst="flowChartDelay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45" name="Gerader Verbinder 44"/>
                <p:cNvCxnSpPr>
                  <a:stCxn id="44" idx="1"/>
                  <a:endCxn id="44" idx="3"/>
                </p:cNvCxnSpPr>
                <p:nvPr/>
              </p:nvCxnSpPr>
              <p:spPr>
                <a:xfrm flipV="1">
                  <a:off x="1548920" y="5427583"/>
                  <a:ext cx="0" cy="72000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1" name="Diagonaler Streifen 40"/>
              <p:cNvSpPr/>
              <p:nvPr/>
            </p:nvSpPr>
            <p:spPr>
              <a:xfrm rot="11845570" flipH="1" flipV="1">
                <a:off x="909316" y="5576703"/>
                <a:ext cx="447171" cy="435986"/>
              </a:xfrm>
              <a:prstGeom prst="diagStrip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chemeClr val="tx1"/>
                  </a:solidFill>
                </a:endParaRPr>
              </a:p>
            </p:txBody>
          </p:sp>
          <p:sp>
            <p:nvSpPr>
              <p:cNvPr id="42" name="Ellipse 41"/>
              <p:cNvSpPr/>
              <p:nvPr/>
            </p:nvSpPr>
            <p:spPr>
              <a:xfrm>
                <a:off x="1165977" y="5505008"/>
                <a:ext cx="406140" cy="215567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grpSp>
        <p:nvGrpSpPr>
          <p:cNvPr id="122" name="Gruppieren 121"/>
          <p:cNvGrpSpPr/>
          <p:nvPr/>
        </p:nvGrpSpPr>
        <p:grpSpPr>
          <a:xfrm>
            <a:off x="982371" y="3975449"/>
            <a:ext cx="3162558" cy="2150069"/>
            <a:chOff x="7349747" y="3445191"/>
            <a:chExt cx="3162558" cy="2150069"/>
          </a:xfrm>
        </p:grpSpPr>
        <p:grpSp>
          <p:nvGrpSpPr>
            <p:cNvPr id="53" name="Gruppieren 52"/>
            <p:cNvGrpSpPr/>
            <p:nvPr/>
          </p:nvGrpSpPr>
          <p:grpSpPr>
            <a:xfrm>
              <a:off x="8014958" y="3445191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66" name="Rechteck 65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7" name="Rechteck 66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8" name="Ellipse 67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54" name="Gruppieren 53"/>
            <p:cNvGrpSpPr/>
            <p:nvPr/>
          </p:nvGrpSpPr>
          <p:grpSpPr>
            <a:xfrm>
              <a:off x="7349747" y="4090310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63" name="Ellipse 62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4" name="Flussdiagramm: Verzögerung 63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5" name="Rechteck 64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56" name="Rechteck 55"/>
            <p:cNvSpPr/>
            <p:nvPr/>
          </p:nvSpPr>
          <p:spPr>
            <a:xfrm>
              <a:off x="8993632" y="3706016"/>
              <a:ext cx="540000" cy="540000"/>
            </a:xfrm>
            <a:prstGeom prst="rect">
              <a:avLst/>
            </a:prstGeom>
            <a:noFill/>
            <a:ln w="12700">
              <a:solidFill>
                <a:srgbClr val="FF0000"/>
              </a:solidFill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</p:grpSp>
      <p:sp>
        <p:nvSpPr>
          <p:cNvPr id="194" name="Rechteck 193"/>
          <p:cNvSpPr/>
          <p:nvPr/>
        </p:nvSpPr>
        <p:spPr>
          <a:xfrm>
            <a:off x="-86006" y="6949287"/>
            <a:ext cx="189932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https://en.wikipedia.org/wiki/Pink_noise#/media/File:Noise.jpg</a:t>
            </a:r>
          </a:p>
        </p:txBody>
      </p:sp>
      <p:sp>
        <p:nvSpPr>
          <p:cNvPr id="195" name="Textfeld 194"/>
          <p:cNvSpPr txBox="1"/>
          <p:nvPr/>
        </p:nvSpPr>
        <p:spPr>
          <a:xfrm>
            <a:off x="6263185" y="3827537"/>
            <a:ext cx="268842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smtClean="0"/>
              <a:t>Fixation </a:t>
            </a:r>
            <a:r>
              <a:rPr lang="de-DE" sz="2800" dirty="0" err="1" smtClean="0"/>
              <a:t>square</a:t>
            </a:r>
            <a:endParaRPr lang="de-DE" sz="28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/>
              <a:t>3</a:t>
            </a:r>
            <a:r>
              <a:rPr lang="de-DE" sz="2800" dirty="0" smtClean="0"/>
              <a:t>00 </a:t>
            </a:r>
            <a:r>
              <a:rPr lang="de-DE" sz="2800" dirty="0" err="1" smtClean="0"/>
              <a:t>ms</a:t>
            </a:r>
            <a:endParaRPr lang="de-DE" sz="2800" dirty="0" smtClean="0"/>
          </a:p>
        </p:txBody>
      </p:sp>
    </p:spTree>
    <p:extLst>
      <p:ext uri="{BB962C8B-B14F-4D97-AF65-F5344CB8AC3E}">
        <p14:creationId xmlns:p14="http://schemas.microsoft.com/office/powerpoint/2010/main" val="4131459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Experiments</a:t>
            </a:r>
            <a:br>
              <a:rPr lang="de-DE" dirty="0" smtClean="0"/>
            </a:br>
            <a:r>
              <a:rPr lang="de-DE" b="0" dirty="0" smtClean="0"/>
              <a:t>Setup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grpSp>
        <p:nvGrpSpPr>
          <p:cNvPr id="122" name="Gruppieren 121"/>
          <p:cNvGrpSpPr/>
          <p:nvPr/>
        </p:nvGrpSpPr>
        <p:grpSpPr>
          <a:xfrm>
            <a:off x="982371" y="3975449"/>
            <a:ext cx="3162558" cy="2150069"/>
            <a:chOff x="7349747" y="3445191"/>
            <a:chExt cx="3162558" cy="2150069"/>
          </a:xfrm>
        </p:grpSpPr>
        <p:grpSp>
          <p:nvGrpSpPr>
            <p:cNvPr id="53" name="Gruppieren 52"/>
            <p:cNvGrpSpPr/>
            <p:nvPr/>
          </p:nvGrpSpPr>
          <p:grpSpPr>
            <a:xfrm>
              <a:off x="8014958" y="3445191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66" name="Rechteck 65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7" name="Rechteck 66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8" name="Ellipse 67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54" name="Gruppieren 53"/>
            <p:cNvGrpSpPr/>
            <p:nvPr/>
          </p:nvGrpSpPr>
          <p:grpSpPr>
            <a:xfrm>
              <a:off x="7349747" y="4090310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63" name="Ellipse 62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4" name="Flussdiagramm: Verzögerung 63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5" name="Rechteck 64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56" name="Rechteck 55"/>
            <p:cNvSpPr/>
            <p:nvPr/>
          </p:nvSpPr>
          <p:spPr>
            <a:xfrm>
              <a:off x="8993632" y="3706016"/>
              <a:ext cx="540000" cy="540000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  <a:ln w="12700">
              <a:noFill/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</p:grpSp>
      <p:grpSp>
        <p:nvGrpSpPr>
          <p:cNvPr id="127" name="Gruppieren 126"/>
          <p:cNvGrpSpPr/>
          <p:nvPr/>
        </p:nvGrpSpPr>
        <p:grpSpPr>
          <a:xfrm>
            <a:off x="982371" y="1484669"/>
            <a:ext cx="2354142" cy="1600466"/>
            <a:chOff x="-948240" y="3410816"/>
            <a:chExt cx="3162558" cy="2150069"/>
          </a:xfrm>
        </p:grpSpPr>
        <p:grpSp>
          <p:nvGrpSpPr>
            <p:cNvPr id="182" name="Gruppieren 181"/>
            <p:cNvGrpSpPr/>
            <p:nvPr/>
          </p:nvGrpSpPr>
          <p:grpSpPr>
            <a:xfrm>
              <a:off x="-283029" y="3410816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188" name="Rechteck 187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89" name="Rechteck 188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90" name="Ellipse 189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83" name="Gruppieren 182"/>
            <p:cNvGrpSpPr/>
            <p:nvPr/>
          </p:nvGrpSpPr>
          <p:grpSpPr>
            <a:xfrm>
              <a:off x="-948240" y="4055935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185" name="Ellipse 184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6" name="Flussdiagramm: Verzögerung 185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7" name="Rechteck 186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84" name="Rechteck 183"/>
            <p:cNvSpPr/>
            <p:nvPr/>
          </p:nvSpPr>
          <p:spPr>
            <a:xfrm>
              <a:off x="695645" y="3671641"/>
              <a:ext cx="540000" cy="540000"/>
            </a:xfrm>
            <a:prstGeom prst="rect">
              <a:avLst/>
            </a:prstGeom>
            <a:noFill/>
            <a:ln w="12700">
              <a:solidFill>
                <a:srgbClr val="FF0000"/>
              </a:solidFill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</p:grpSp>
      <p:sp>
        <p:nvSpPr>
          <p:cNvPr id="15" name="Textfeld 14"/>
          <p:cNvSpPr txBox="1"/>
          <p:nvPr/>
        </p:nvSpPr>
        <p:spPr>
          <a:xfrm>
            <a:off x="2549783" y="2885714"/>
            <a:ext cx="862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 smtClean="0">
                <a:solidFill>
                  <a:srgbClr val="0150A0"/>
                </a:solidFill>
              </a:rPr>
              <a:t>300 </a:t>
            </a:r>
            <a:r>
              <a:rPr lang="de-DE" i="1" dirty="0" err="1" smtClean="0">
                <a:solidFill>
                  <a:srgbClr val="0150A0"/>
                </a:solidFill>
              </a:rPr>
              <a:t>ms</a:t>
            </a:r>
            <a:endParaRPr lang="en-GB" i="1" dirty="0">
              <a:solidFill>
                <a:srgbClr val="0150A0"/>
              </a:solidFill>
            </a:endParaRPr>
          </a:p>
        </p:txBody>
      </p:sp>
      <p:sp>
        <p:nvSpPr>
          <p:cNvPr id="194" name="Rechteck 193"/>
          <p:cNvSpPr/>
          <p:nvPr/>
        </p:nvSpPr>
        <p:spPr>
          <a:xfrm>
            <a:off x="-86006" y="6949287"/>
            <a:ext cx="189932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https://en.wikipedia.org/wiki/Pink_noise#/media/File:Noise.jpg</a:t>
            </a:r>
          </a:p>
        </p:txBody>
      </p:sp>
      <p:sp>
        <p:nvSpPr>
          <p:cNvPr id="52" name="Textfeld 51"/>
          <p:cNvSpPr txBox="1"/>
          <p:nvPr/>
        </p:nvSpPr>
        <p:spPr>
          <a:xfrm>
            <a:off x="6263185" y="3827537"/>
            <a:ext cx="269362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smtClean="0"/>
              <a:t>Stimulus </a:t>
            </a:r>
            <a:r>
              <a:rPr lang="de-DE" sz="2800" dirty="0" err="1" smtClean="0"/>
              <a:t>image</a:t>
            </a:r>
            <a:endParaRPr lang="de-DE" sz="28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/>
              <a:t>3</a:t>
            </a:r>
            <a:r>
              <a:rPr lang="de-DE" sz="2800" dirty="0" smtClean="0"/>
              <a:t>00 </a:t>
            </a:r>
            <a:r>
              <a:rPr lang="de-DE" sz="2800" dirty="0" err="1" smtClean="0"/>
              <a:t>ms</a:t>
            </a:r>
            <a:endParaRPr lang="de-DE" sz="2800" dirty="0" smtClean="0"/>
          </a:p>
        </p:txBody>
      </p:sp>
    </p:spTree>
    <p:extLst>
      <p:ext uri="{BB962C8B-B14F-4D97-AF65-F5344CB8AC3E}">
        <p14:creationId xmlns:p14="http://schemas.microsoft.com/office/powerpoint/2010/main" val="821740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Experiments</a:t>
            </a:r>
            <a:br>
              <a:rPr lang="de-DE" dirty="0" smtClean="0"/>
            </a:br>
            <a:r>
              <a:rPr lang="de-DE" b="0" dirty="0" smtClean="0"/>
              <a:t>Setup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grpSp>
        <p:nvGrpSpPr>
          <p:cNvPr id="122" name="Gruppieren 121"/>
          <p:cNvGrpSpPr/>
          <p:nvPr/>
        </p:nvGrpSpPr>
        <p:grpSpPr>
          <a:xfrm>
            <a:off x="982371" y="3975449"/>
            <a:ext cx="3162558" cy="2150069"/>
            <a:chOff x="7349747" y="3445191"/>
            <a:chExt cx="3162558" cy="2150069"/>
          </a:xfrm>
        </p:grpSpPr>
        <p:grpSp>
          <p:nvGrpSpPr>
            <p:cNvPr id="53" name="Gruppieren 52"/>
            <p:cNvGrpSpPr/>
            <p:nvPr/>
          </p:nvGrpSpPr>
          <p:grpSpPr>
            <a:xfrm>
              <a:off x="8014958" y="3445191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66" name="Rechteck 65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7" name="Rechteck 66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8" name="Ellipse 67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54" name="Gruppieren 53"/>
            <p:cNvGrpSpPr/>
            <p:nvPr/>
          </p:nvGrpSpPr>
          <p:grpSpPr>
            <a:xfrm>
              <a:off x="7349747" y="4090310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63" name="Ellipse 62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4" name="Flussdiagramm: Verzögerung 63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5" name="Rechteck 64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56" name="Rechteck 55"/>
            <p:cNvSpPr/>
            <p:nvPr/>
          </p:nvSpPr>
          <p:spPr>
            <a:xfrm>
              <a:off x="8993632" y="3706016"/>
              <a:ext cx="540000" cy="540000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  <a:ln w="12700">
              <a:noFill/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</p:grpSp>
      <p:grpSp>
        <p:nvGrpSpPr>
          <p:cNvPr id="127" name="Gruppieren 126"/>
          <p:cNvGrpSpPr/>
          <p:nvPr/>
        </p:nvGrpSpPr>
        <p:grpSpPr>
          <a:xfrm>
            <a:off x="982371" y="1484669"/>
            <a:ext cx="2354142" cy="1600466"/>
            <a:chOff x="-948240" y="3410816"/>
            <a:chExt cx="3162558" cy="2150069"/>
          </a:xfrm>
        </p:grpSpPr>
        <p:grpSp>
          <p:nvGrpSpPr>
            <p:cNvPr id="182" name="Gruppieren 181"/>
            <p:cNvGrpSpPr/>
            <p:nvPr/>
          </p:nvGrpSpPr>
          <p:grpSpPr>
            <a:xfrm>
              <a:off x="-283029" y="3410816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188" name="Rechteck 187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89" name="Rechteck 188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90" name="Ellipse 189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83" name="Gruppieren 182"/>
            <p:cNvGrpSpPr/>
            <p:nvPr/>
          </p:nvGrpSpPr>
          <p:grpSpPr>
            <a:xfrm>
              <a:off x="-948240" y="4055935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185" name="Ellipse 184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6" name="Flussdiagramm: Verzögerung 185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7" name="Rechteck 186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84" name="Rechteck 183"/>
            <p:cNvSpPr/>
            <p:nvPr/>
          </p:nvSpPr>
          <p:spPr>
            <a:xfrm>
              <a:off x="695645" y="3671641"/>
              <a:ext cx="540000" cy="540000"/>
            </a:xfrm>
            <a:prstGeom prst="rect">
              <a:avLst/>
            </a:prstGeom>
            <a:noFill/>
            <a:ln w="12700">
              <a:solidFill>
                <a:srgbClr val="FF0000"/>
              </a:solidFill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</p:grpSp>
      <p:grpSp>
        <p:nvGrpSpPr>
          <p:cNvPr id="128" name="Gruppieren 127"/>
          <p:cNvGrpSpPr/>
          <p:nvPr/>
        </p:nvGrpSpPr>
        <p:grpSpPr>
          <a:xfrm>
            <a:off x="3618344" y="1515290"/>
            <a:ext cx="2354142" cy="1600466"/>
            <a:chOff x="3086458" y="3541848"/>
            <a:chExt cx="3162558" cy="2150069"/>
          </a:xfrm>
        </p:grpSpPr>
        <p:grpSp>
          <p:nvGrpSpPr>
            <p:cNvPr id="173" name="Gruppieren 172"/>
            <p:cNvGrpSpPr/>
            <p:nvPr/>
          </p:nvGrpSpPr>
          <p:grpSpPr>
            <a:xfrm>
              <a:off x="3751669" y="3541848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179" name="Rechteck 178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80" name="Rechteck 179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81" name="Ellipse 180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74" name="Gruppieren 173"/>
            <p:cNvGrpSpPr/>
            <p:nvPr/>
          </p:nvGrpSpPr>
          <p:grpSpPr>
            <a:xfrm>
              <a:off x="3086458" y="4186967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176" name="Ellipse 175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7" name="Flussdiagramm: Verzögerung 176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8" name="Rechteck 177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75" name="Rechteck 174"/>
            <p:cNvSpPr/>
            <p:nvPr/>
          </p:nvSpPr>
          <p:spPr>
            <a:xfrm>
              <a:off x="4730343" y="3802673"/>
              <a:ext cx="540000" cy="540000"/>
            </a:xfrm>
            <a:prstGeom prst="rect">
              <a:avLst/>
            </a:prstGeom>
            <a:blipFill>
              <a:blip r:embed="rId4"/>
              <a:stretch>
                <a:fillRect/>
              </a:stretch>
            </a:blipFill>
            <a:ln w="12700">
              <a:noFill/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</p:grpSp>
      <p:sp>
        <p:nvSpPr>
          <p:cNvPr id="15" name="Textfeld 14"/>
          <p:cNvSpPr txBox="1"/>
          <p:nvPr/>
        </p:nvSpPr>
        <p:spPr>
          <a:xfrm>
            <a:off x="2549783" y="2885714"/>
            <a:ext cx="862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 smtClean="0">
                <a:solidFill>
                  <a:srgbClr val="0150A0"/>
                </a:solidFill>
              </a:rPr>
              <a:t>300 </a:t>
            </a:r>
            <a:r>
              <a:rPr lang="de-DE" i="1" dirty="0" err="1" smtClean="0">
                <a:solidFill>
                  <a:srgbClr val="0150A0"/>
                </a:solidFill>
              </a:rPr>
              <a:t>ms</a:t>
            </a:r>
            <a:endParaRPr lang="en-GB" i="1" dirty="0">
              <a:solidFill>
                <a:srgbClr val="0150A0"/>
              </a:solidFill>
            </a:endParaRPr>
          </a:p>
        </p:txBody>
      </p:sp>
      <p:sp>
        <p:nvSpPr>
          <p:cNvPr id="191" name="Textfeld 190"/>
          <p:cNvSpPr txBox="1"/>
          <p:nvPr/>
        </p:nvSpPr>
        <p:spPr>
          <a:xfrm>
            <a:off x="5163199" y="2892392"/>
            <a:ext cx="862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 smtClean="0">
                <a:solidFill>
                  <a:srgbClr val="0150A0"/>
                </a:solidFill>
              </a:rPr>
              <a:t>300 </a:t>
            </a:r>
            <a:r>
              <a:rPr lang="de-DE" i="1" dirty="0" err="1" smtClean="0">
                <a:solidFill>
                  <a:srgbClr val="0150A0"/>
                </a:solidFill>
              </a:rPr>
              <a:t>ms</a:t>
            </a:r>
            <a:endParaRPr lang="en-GB" i="1" dirty="0">
              <a:solidFill>
                <a:srgbClr val="0150A0"/>
              </a:solidFill>
            </a:endParaRPr>
          </a:p>
        </p:txBody>
      </p:sp>
      <p:sp>
        <p:nvSpPr>
          <p:cNvPr id="194" name="Rechteck 193"/>
          <p:cNvSpPr/>
          <p:nvPr/>
        </p:nvSpPr>
        <p:spPr>
          <a:xfrm>
            <a:off x="-86006" y="6949287"/>
            <a:ext cx="189932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https://en.wikipedia.org/wiki/Pink_noise#/media/File:Noise.jpg</a:t>
            </a:r>
          </a:p>
        </p:txBody>
      </p:sp>
      <p:sp>
        <p:nvSpPr>
          <p:cNvPr id="195" name="Textfeld 194"/>
          <p:cNvSpPr txBox="1"/>
          <p:nvPr/>
        </p:nvSpPr>
        <p:spPr>
          <a:xfrm>
            <a:off x="6263185" y="3827537"/>
            <a:ext cx="5754781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err="1" smtClean="0"/>
              <a:t>Full-contrast</a:t>
            </a:r>
            <a:r>
              <a:rPr lang="de-DE" sz="2800" dirty="0" smtClean="0"/>
              <a:t> </a:t>
            </a:r>
            <a:r>
              <a:rPr lang="de-DE" sz="2800" dirty="0"/>
              <a:t>p</a:t>
            </a:r>
            <a:r>
              <a:rPr lang="de-DE" sz="2800" dirty="0" smtClean="0"/>
              <a:t>ink </a:t>
            </a:r>
            <a:r>
              <a:rPr lang="de-DE" sz="2800" dirty="0" err="1" smtClean="0"/>
              <a:t>noise</a:t>
            </a:r>
            <a:r>
              <a:rPr lang="de-DE" sz="2800" dirty="0" smtClean="0"/>
              <a:t> </a:t>
            </a:r>
            <a:r>
              <a:rPr lang="de-DE" sz="2800" dirty="0" err="1" smtClean="0"/>
              <a:t>mask</a:t>
            </a:r>
            <a:r>
              <a:rPr lang="de-DE" sz="2800" dirty="0" smtClean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smtClean="0"/>
              <a:t>200 </a:t>
            </a:r>
            <a:r>
              <a:rPr lang="de-DE" sz="2800" dirty="0" err="1" smtClean="0"/>
              <a:t>ms</a:t>
            </a:r>
            <a:endParaRPr lang="de-D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smtClean="0"/>
              <a:t>Goal: </a:t>
            </a:r>
            <a:r>
              <a:rPr lang="de-DE" sz="2800" dirty="0" err="1" smtClean="0"/>
              <a:t>minimize</a:t>
            </a:r>
            <a:r>
              <a:rPr lang="de-DE" sz="2800" dirty="0" smtClean="0"/>
              <a:t> </a:t>
            </a:r>
            <a:r>
              <a:rPr lang="de-DE" sz="2800" dirty="0" err="1" smtClean="0"/>
              <a:t>feedback</a:t>
            </a:r>
            <a:r>
              <a:rPr lang="de-DE" sz="2800" dirty="0" smtClean="0"/>
              <a:t> </a:t>
            </a:r>
            <a:r>
              <a:rPr lang="de-DE" sz="2800" dirty="0" err="1" smtClean="0"/>
              <a:t>processing</a:t>
            </a:r>
            <a:r>
              <a:rPr lang="de-DE" sz="2800" dirty="0" smtClean="0"/>
              <a:t> </a:t>
            </a:r>
            <a:br>
              <a:rPr lang="de-DE" sz="2800" dirty="0" smtClean="0"/>
            </a:br>
            <a:r>
              <a:rPr lang="de-DE" sz="2800" dirty="0" smtClean="0"/>
              <a:t>in </a:t>
            </a:r>
            <a:r>
              <a:rPr lang="de-DE" sz="2800" dirty="0" err="1" smtClean="0"/>
              <a:t>the</a:t>
            </a:r>
            <a:r>
              <a:rPr lang="de-DE" sz="2800" dirty="0" smtClean="0"/>
              <a:t> human </a:t>
            </a:r>
            <a:r>
              <a:rPr lang="de-DE" sz="2800" dirty="0" err="1" smtClean="0"/>
              <a:t>visual</a:t>
            </a:r>
            <a:r>
              <a:rPr lang="de-DE" sz="2800" dirty="0" smtClean="0"/>
              <a:t> </a:t>
            </a:r>
            <a:r>
              <a:rPr lang="de-DE" sz="2800" dirty="0" err="1" smtClean="0"/>
              <a:t>system</a:t>
            </a:r>
            <a:endParaRPr lang="de-DE" sz="2800" dirty="0" smtClean="0"/>
          </a:p>
        </p:txBody>
      </p:sp>
    </p:spTree>
    <p:extLst>
      <p:ext uri="{BB962C8B-B14F-4D97-AF65-F5344CB8AC3E}">
        <p14:creationId xmlns:p14="http://schemas.microsoft.com/office/powerpoint/2010/main" val="899668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ruppieren 122"/>
          <p:cNvGrpSpPr/>
          <p:nvPr/>
        </p:nvGrpSpPr>
        <p:grpSpPr>
          <a:xfrm>
            <a:off x="983800" y="3974547"/>
            <a:ext cx="3162558" cy="2601873"/>
            <a:chOff x="-4184226" y="6516513"/>
            <a:chExt cx="3162558" cy="2601873"/>
          </a:xfrm>
        </p:grpSpPr>
        <p:grpSp>
          <p:nvGrpSpPr>
            <p:cNvPr id="88" name="Gruppieren 87"/>
            <p:cNvGrpSpPr/>
            <p:nvPr/>
          </p:nvGrpSpPr>
          <p:grpSpPr>
            <a:xfrm>
              <a:off x="-3519015" y="6516513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101" name="Rechteck 100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2" name="Rechteck 101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3" name="Ellipse 102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89" name="Gruppieren 88"/>
            <p:cNvGrpSpPr/>
            <p:nvPr/>
          </p:nvGrpSpPr>
          <p:grpSpPr>
            <a:xfrm>
              <a:off x="-4184226" y="7161632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98" name="Ellipse 97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9" name="Flussdiagramm: Verzögerung 98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0" name="Rechteck 99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90" name="Gruppieren 89"/>
            <p:cNvGrpSpPr/>
            <p:nvPr/>
          </p:nvGrpSpPr>
          <p:grpSpPr>
            <a:xfrm>
              <a:off x="-2326670" y="8143339"/>
              <a:ext cx="987722" cy="975047"/>
              <a:chOff x="909316" y="5037642"/>
              <a:chExt cx="987722" cy="975047"/>
            </a:xfrm>
          </p:grpSpPr>
          <p:grpSp>
            <p:nvGrpSpPr>
              <p:cNvPr id="92" name="Gruppieren 91"/>
              <p:cNvGrpSpPr/>
              <p:nvPr/>
            </p:nvGrpSpPr>
            <p:grpSpPr>
              <a:xfrm>
                <a:off x="1369048" y="5037642"/>
                <a:ext cx="527990" cy="575149"/>
                <a:chOff x="1369048" y="5037642"/>
                <a:chExt cx="527990" cy="575149"/>
              </a:xfrm>
            </p:grpSpPr>
            <p:sp>
              <p:nvSpPr>
                <p:cNvPr id="95" name="Freihandform 94"/>
                <p:cNvSpPr/>
                <p:nvPr/>
              </p:nvSpPr>
              <p:spPr>
                <a:xfrm>
                  <a:off x="1460536" y="5037642"/>
                  <a:ext cx="436502" cy="575149"/>
                </a:xfrm>
                <a:custGeom>
                  <a:avLst/>
                  <a:gdLst>
                    <a:gd name="connsiteX0" fmla="*/ 33404 w 386057"/>
                    <a:gd name="connsiteY0" fmla="*/ 0 h 591818"/>
                    <a:gd name="connsiteX1" fmla="*/ 304866 w 386057"/>
                    <a:gd name="connsiteY1" fmla="*/ 57150 h 591818"/>
                    <a:gd name="connsiteX2" fmla="*/ 4829 w 386057"/>
                    <a:gd name="connsiteY2" fmla="*/ 152400 h 591818"/>
                    <a:gd name="connsiteX3" fmla="*/ 114366 w 386057"/>
                    <a:gd name="connsiteY3" fmla="*/ 190500 h 591818"/>
                    <a:gd name="connsiteX4" fmla="*/ 42929 w 386057"/>
                    <a:gd name="connsiteY4" fmla="*/ 219075 h 591818"/>
                    <a:gd name="connsiteX5" fmla="*/ 385829 w 386057"/>
                    <a:gd name="connsiteY5" fmla="*/ 242887 h 591818"/>
                    <a:gd name="connsiteX6" fmla="*/ 95316 w 386057"/>
                    <a:gd name="connsiteY6" fmla="*/ 352425 h 591818"/>
                    <a:gd name="connsiteX7" fmla="*/ 57216 w 386057"/>
                    <a:gd name="connsiteY7" fmla="*/ 571500 h 591818"/>
                    <a:gd name="connsiteX8" fmla="*/ 52454 w 386057"/>
                    <a:gd name="connsiteY8" fmla="*/ 569119 h 5918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86057" h="591818">
                      <a:moveTo>
                        <a:pt x="33404" y="0"/>
                      </a:moveTo>
                      <a:cubicBezTo>
                        <a:pt x="171516" y="15875"/>
                        <a:pt x="309628" y="31750"/>
                        <a:pt x="304866" y="57150"/>
                      </a:cubicBezTo>
                      <a:cubicBezTo>
                        <a:pt x="300104" y="82550"/>
                        <a:pt x="36579" y="130175"/>
                        <a:pt x="4829" y="152400"/>
                      </a:cubicBezTo>
                      <a:cubicBezTo>
                        <a:pt x="-26921" y="174625"/>
                        <a:pt x="108016" y="179388"/>
                        <a:pt x="114366" y="190500"/>
                      </a:cubicBezTo>
                      <a:cubicBezTo>
                        <a:pt x="120716" y="201612"/>
                        <a:pt x="-2315" y="210344"/>
                        <a:pt x="42929" y="219075"/>
                      </a:cubicBezTo>
                      <a:cubicBezTo>
                        <a:pt x="88173" y="227806"/>
                        <a:pt x="377098" y="220662"/>
                        <a:pt x="385829" y="242887"/>
                      </a:cubicBezTo>
                      <a:cubicBezTo>
                        <a:pt x="394560" y="265112"/>
                        <a:pt x="150085" y="297656"/>
                        <a:pt x="95316" y="352425"/>
                      </a:cubicBezTo>
                      <a:cubicBezTo>
                        <a:pt x="40547" y="407194"/>
                        <a:pt x="64360" y="535384"/>
                        <a:pt x="57216" y="571500"/>
                      </a:cubicBezTo>
                      <a:cubicBezTo>
                        <a:pt x="50072" y="607616"/>
                        <a:pt x="51263" y="588367"/>
                        <a:pt x="52454" y="569119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scene3d>
                    <a:camera prst="isometricOffAxis2Top"/>
                    <a:lightRig rig="threePt" dir="t"/>
                  </a:scene3d>
                </a:bodyPr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96" name="Flussdiagramm: Verzögerung 95"/>
                <p:cNvSpPr/>
                <p:nvPr/>
              </p:nvSpPr>
              <p:spPr>
                <a:xfrm rot="16200000">
                  <a:off x="1456315" y="5340316"/>
                  <a:ext cx="185208" cy="359741"/>
                </a:xfrm>
                <a:prstGeom prst="flowChartDelay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97" name="Gerader Verbinder 96"/>
                <p:cNvCxnSpPr>
                  <a:stCxn id="96" idx="1"/>
                  <a:endCxn id="96" idx="3"/>
                </p:cNvCxnSpPr>
                <p:nvPr/>
              </p:nvCxnSpPr>
              <p:spPr>
                <a:xfrm flipV="1">
                  <a:off x="1548920" y="5427583"/>
                  <a:ext cx="0" cy="72000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3" name="Diagonaler Streifen 92"/>
              <p:cNvSpPr/>
              <p:nvPr/>
            </p:nvSpPr>
            <p:spPr>
              <a:xfrm rot="11845570" flipH="1" flipV="1">
                <a:off x="909316" y="5576703"/>
                <a:ext cx="447171" cy="435986"/>
              </a:xfrm>
              <a:prstGeom prst="diagStrip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chemeClr val="tx1"/>
                  </a:solidFill>
                </a:endParaRPr>
              </a:p>
            </p:txBody>
          </p:sp>
          <p:sp>
            <p:nvSpPr>
              <p:cNvPr id="94" name="Ellipse 93"/>
              <p:cNvSpPr/>
              <p:nvPr/>
            </p:nvSpPr>
            <p:spPr>
              <a:xfrm>
                <a:off x="1165977" y="5505008"/>
                <a:ext cx="406140" cy="215567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19" name="Gruppieren 118"/>
            <p:cNvGrpSpPr/>
            <p:nvPr/>
          </p:nvGrpSpPr>
          <p:grpSpPr>
            <a:xfrm>
              <a:off x="-2744332" y="6684838"/>
              <a:ext cx="947979" cy="730150"/>
              <a:chOff x="-2868252" y="6721848"/>
              <a:chExt cx="1114722" cy="866548"/>
            </a:xfrm>
            <a:solidFill>
              <a:schemeClr val="tx1">
                <a:lumMod val="65000"/>
                <a:lumOff val="35000"/>
              </a:schemeClr>
            </a:solidFill>
            <a:scene3d>
              <a:camera prst="perspectiveLeft"/>
              <a:lightRig rig="threePt" dir="t"/>
            </a:scene3d>
          </p:grpSpPr>
          <p:sp>
            <p:nvSpPr>
              <p:cNvPr id="91" name="Rechteck 90"/>
              <p:cNvSpPr/>
              <p:nvPr/>
            </p:nvSpPr>
            <p:spPr>
              <a:xfrm>
                <a:off x="-2868252" y="672184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4" name="Rechteck 103"/>
              <p:cNvSpPr/>
              <p:nvPr/>
            </p:nvSpPr>
            <p:spPr>
              <a:xfrm>
                <a:off x="-2556678" y="672184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5" name="Rechteck 104"/>
              <p:cNvSpPr/>
              <p:nvPr/>
            </p:nvSpPr>
            <p:spPr>
              <a:xfrm>
                <a:off x="-2245104" y="672184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6" name="Rechteck 105"/>
              <p:cNvSpPr/>
              <p:nvPr/>
            </p:nvSpPr>
            <p:spPr>
              <a:xfrm>
                <a:off x="-1933530" y="672184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7" name="Rechteck 106"/>
              <p:cNvSpPr/>
              <p:nvPr/>
            </p:nvSpPr>
            <p:spPr>
              <a:xfrm>
                <a:off x="-2868252" y="694695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8" name="Rechteck 107"/>
              <p:cNvSpPr/>
              <p:nvPr/>
            </p:nvSpPr>
            <p:spPr>
              <a:xfrm>
                <a:off x="-2556678" y="694695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9" name="Rechteck 108"/>
              <p:cNvSpPr/>
              <p:nvPr/>
            </p:nvSpPr>
            <p:spPr>
              <a:xfrm>
                <a:off x="-2245104" y="694695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0" name="Rechteck 109"/>
              <p:cNvSpPr/>
              <p:nvPr/>
            </p:nvSpPr>
            <p:spPr>
              <a:xfrm>
                <a:off x="-1933530" y="6946958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1" name="Rechteck 110"/>
              <p:cNvSpPr/>
              <p:nvPr/>
            </p:nvSpPr>
            <p:spPr>
              <a:xfrm>
                <a:off x="-2868252" y="7174632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2" name="Rechteck 111"/>
              <p:cNvSpPr/>
              <p:nvPr/>
            </p:nvSpPr>
            <p:spPr>
              <a:xfrm>
                <a:off x="-2556678" y="7174632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3" name="Rechteck 112"/>
              <p:cNvSpPr/>
              <p:nvPr/>
            </p:nvSpPr>
            <p:spPr>
              <a:xfrm>
                <a:off x="-2245104" y="7174632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4" name="Rechteck 113"/>
              <p:cNvSpPr/>
              <p:nvPr/>
            </p:nvSpPr>
            <p:spPr>
              <a:xfrm>
                <a:off x="-1933530" y="7174632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5" name="Rechteck 114"/>
              <p:cNvSpPr/>
              <p:nvPr/>
            </p:nvSpPr>
            <p:spPr>
              <a:xfrm>
                <a:off x="-2868252" y="7408396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6" name="Rechteck 115"/>
              <p:cNvSpPr/>
              <p:nvPr/>
            </p:nvSpPr>
            <p:spPr>
              <a:xfrm>
                <a:off x="-2556678" y="7408396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7" name="Rechteck 116"/>
              <p:cNvSpPr/>
              <p:nvPr/>
            </p:nvSpPr>
            <p:spPr>
              <a:xfrm>
                <a:off x="-2245104" y="7408396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18" name="Rechteck 117"/>
              <p:cNvSpPr/>
              <p:nvPr/>
            </p:nvSpPr>
            <p:spPr>
              <a:xfrm>
                <a:off x="-1933530" y="7408396"/>
                <a:ext cx="180000" cy="18000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Experiments</a:t>
            </a:r>
            <a:br>
              <a:rPr lang="de-DE" dirty="0" smtClean="0"/>
            </a:br>
            <a:r>
              <a:rPr lang="de-DE" b="0" dirty="0" smtClean="0"/>
              <a:t>Setup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grpSp>
        <p:nvGrpSpPr>
          <p:cNvPr id="127" name="Gruppieren 126"/>
          <p:cNvGrpSpPr/>
          <p:nvPr/>
        </p:nvGrpSpPr>
        <p:grpSpPr>
          <a:xfrm>
            <a:off x="982371" y="1484669"/>
            <a:ext cx="2354142" cy="1600466"/>
            <a:chOff x="-948240" y="3410816"/>
            <a:chExt cx="3162558" cy="2150069"/>
          </a:xfrm>
        </p:grpSpPr>
        <p:grpSp>
          <p:nvGrpSpPr>
            <p:cNvPr id="182" name="Gruppieren 181"/>
            <p:cNvGrpSpPr/>
            <p:nvPr/>
          </p:nvGrpSpPr>
          <p:grpSpPr>
            <a:xfrm>
              <a:off x="-283029" y="3410816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188" name="Rechteck 187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89" name="Rechteck 188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90" name="Ellipse 189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83" name="Gruppieren 182"/>
            <p:cNvGrpSpPr/>
            <p:nvPr/>
          </p:nvGrpSpPr>
          <p:grpSpPr>
            <a:xfrm>
              <a:off x="-948240" y="4055935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185" name="Ellipse 184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6" name="Flussdiagramm: Verzögerung 185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7" name="Rechteck 186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84" name="Rechteck 183"/>
            <p:cNvSpPr/>
            <p:nvPr/>
          </p:nvSpPr>
          <p:spPr>
            <a:xfrm>
              <a:off x="695645" y="3671641"/>
              <a:ext cx="540000" cy="540000"/>
            </a:xfrm>
            <a:prstGeom prst="rect">
              <a:avLst/>
            </a:prstGeom>
            <a:noFill/>
            <a:ln w="12700">
              <a:solidFill>
                <a:srgbClr val="FF0000"/>
              </a:solidFill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</p:grpSp>
      <p:grpSp>
        <p:nvGrpSpPr>
          <p:cNvPr id="128" name="Gruppieren 127"/>
          <p:cNvGrpSpPr/>
          <p:nvPr/>
        </p:nvGrpSpPr>
        <p:grpSpPr>
          <a:xfrm>
            <a:off x="3618344" y="1515290"/>
            <a:ext cx="2354142" cy="1600466"/>
            <a:chOff x="3086458" y="3541848"/>
            <a:chExt cx="3162558" cy="2150069"/>
          </a:xfrm>
        </p:grpSpPr>
        <p:grpSp>
          <p:nvGrpSpPr>
            <p:cNvPr id="173" name="Gruppieren 172"/>
            <p:cNvGrpSpPr/>
            <p:nvPr/>
          </p:nvGrpSpPr>
          <p:grpSpPr>
            <a:xfrm>
              <a:off x="3751669" y="3541848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179" name="Rechteck 178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80" name="Rechteck 179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81" name="Ellipse 180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74" name="Gruppieren 173"/>
            <p:cNvGrpSpPr/>
            <p:nvPr/>
          </p:nvGrpSpPr>
          <p:grpSpPr>
            <a:xfrm>
              <a:off x="3086458" y="4186967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176" name="Ellipse 175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7" name="Flussdiagramm: Verzögerung 176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8" name="Rechteck 177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75" name="Rechteck 174"/>
            <p:cNvSpPr/>
            <p:nvPr/>
          </p:nvSpPr>
          <p:spPr>
            <a:xfrm>
              <a:off x="4730343" y="3802673"/>
              <a:ext cx="540000" cy="540000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  <a:ln w="12700">
              <a:noFill/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</p:grpSp>
      <p:grpSp>
        <p:nvGrpSpPr>
          <p:cNvPr id="130" name="Gruppieren 129"/>
          <p:cNvGrpSpPr/>
          <p:nvPr/>
        </p:nvGrpSpPr>
        <p:grpSpPr>
          <a:xfrm>
            <a:off x="6263185" y="1511723"/>
            <a:ext cx="2354142" cy="1600466"/>
            <a:chOff x="7349747" y="3445191"/>
            <a:chExt cx="3162558" cy="2150069"/>
          </a:xfrm>
        </p:grpSpPr>
        <p:grpSp>
          <p:nvGrpSpPr>
            <p:cNvPr id="164" name="Gruppieren 163"/>
            <p:cNvGrpSpPr/>
            <p:nvPr/>
          </p:nvGrpSpPr>
          <p:grpSpPr>
            <a:xfrm>
              <a:off x="8014958" y="3445191"/>
              <a:ext cx="2497347" cy="1576982"/>
              <a:chOff x="-283029" y="1860011"/>
              <a:chExt cx="2497347" cy="1576982"/>
            </a:xfrm>
            <a:scene3d>
              <a:camera prst="perspectiveLeft"/>
              <a:lightRig rig="threePt" dir="t"/>
            </a:scene3d>
          </p:grpSpPr>
          <p:sp>
            <p:nvSpPr>
              <p:cNvPr id="170" name="Rechteck 169"/>
              <p:cNvSpPr/>
              <p:nvPr/>
            </p:nvSpPr>
            <p:spPr>
              <a:xfrm>
                <a:off x="-283029" y="1860011"/>
                <a:ext cx="2497347" cy="10668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71" name="Rechteck 170"/>
              <p:cNvSpPr/>
              <p:nvPr/>
            </p:nvSpPr>
            <p:spPr>
              <a:xfrm>
                <a:off x="889443" y="2926811"/>
                <a:ext cx="152402" cy="37886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72" name="Ellipse 171"/>
              <p:cNvSpPr/>
              <p:nvPr/>
            </p:nvSpPr>
            <p:spPr>
              <a:xfrm>
                <a:off x="519779" y="3257605"/>
                <a:ext cx="891730" cy="17938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65" name="Gruppieren 164"/>
            <p:cNvGrpSpPr/>
            <p:nvPr/>
          </p:nvGrpSpPr>
          <p:grpSpPr>
            <a:xfrm>
              <a:off x="7349747" y="4090310"/>
              <a:ext cx="1717548" cy="1504950"/>
              <a:chOff x="118205" y="4876800"/>
              <a:chExt cx="1717548" cy="1504950"/>
            </a:xfrm>
            <a:scene3d>
              <a:camera prst="isometricOffAxis2Left"/>
              <a:lightRig rig="threePt" dir="t"/>
            </a:scene3d>
          </p:grpSpPr>
          <p:sp>
            <p:nvSpPr>
              <p:cNvPr id="167" name="Ellipse 166"/>
              <p:cNvSpPr/>
              <p:nvPr/>
            </p:nvSpPr>
            <p:spPr>
              <a:xfrm>
                <a:off x="519779" y="4876800"/>
                <a:ext cx="914400" cy="914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8" name="Flussdiagramm: Verzögerung 167"/>
              <p:cNvSpPr/>
              <p:nvPr/>
            </p:nvSpPr>
            <p:spPr>
              <a:xfrm rot="16200000">
                <a:off x="681704" y="5227701"/>
                <a:ext cx="590550" cy="1717548"/>
              </a:xfrm>
              <a:prstGeom prst="flowChartDelay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9" name="Rechteck 168"/>
              <p:cNvSpPr/>
              <p:nvPr/>
            </p:nvSpPr>
            <p:spPr>
              <a:xfrm>
                <a:off x="795546" y="5577480"/>
                <a:ext cx="362865" cy="4274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66" name="Rechteck 165"/>
            <p:cNvSpPr/>
            <p:nvPr/>
          </p:nvSpPr>
          <p:spPr>
            <a:xfrm>
              <a:off x="8993632" y="3706016"/>
              <a:ext cx="540000" cy="540000"/>
            </a:xfrm>
            <a:prstGeom prst="rect">
              <a:avLst/>
            </a:prstGeom>
            <a:blipFill>
              <a:blip r:embed="rId4"/>
              <a:stretch>
                <a:fillRect/>
              </a:stretch>
            </a:blipFill>
            <a:ln w="12700">
              <a:noFill/>
            </a:ln>
            <a:scene3d>
              <a:camera prst="perspectiveLeft"/>
              <a:lightRig rig="threePt" dir="t"/>
            </a:scene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endParaRPr lang="en-GB"/>
            </a:p>
          </p:txBody>
        </p:sp>
      </p:grpSp>
      <p:sp>
        <p:nvSpPr>
          <p:cNvPr id="15" name="Textfeld 14"/>
          <p:cNvSpPr txBox="1"/>
          <p:nvPr/>
        </p:nvSpPr>
        <p:spPr>
          <a:xfrm>
            <a:off x="2549783" y="2885714"/>
            <a:ext cx="862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 smtClean="0">
                <a:solidFill>
                  <a:srgbClr val="0150A0"/>
                </a:solidFill>
              </a:rPr>
              <a:t>300 </a:t>
            </a:r>
            <a:r>
              <a:rPr lang="de-DE" i="1" dirty="0" err="1" smtClean="0">
                <a:solidFill>
                  <a:srgbClr val="0150A0"/>
                </a:solidFill>
              </a:rPr>
              <a:t>ms</a:t>
            </a:r>
            <a:endParaRPr lang="en-GB" i="1" dirty="0">
              <a:solidFill>
                <a:srgbClr val="0150A0"/>
              </a:solidFill>
            </a:endParaRPr>
          </a:p>
        </p:txBody>
      </p:sp>
      <p:sp>
        <p:nvSpPr>
          <p:cNvPr id="191" name="Textfeld 190"/>
          <p:cNvSpPr txBox="1"/>
          <p:nvPr/>
        </p:nvSpPr>
        <p:spPr>
          <a:xfrm>
            <a:off x="5163199" y="2892392"/>
            <a:ext cx="862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 smtClean="0">
                <a:solidFill>
                  <a:srgbClr val="0150A0"/>
                </a:solidFill>
              </a:rPr>
              <a:t>300 </a:t>
            </a:r>
            <a:r>
              <a:rPr lang="de-DE" i="1" dirty="0" err="1" smtClean="0">
                <a:solidFill>
                  <a:srgbClr val="0150A0"/>
                </a:solidFill>
              </a:rPr>
              <a:t>ms</a:t>
            </a:r>
            <a:endParaRPr lang="en-GB" i="1" dirty="0">
              <a:solidFill>
                <a:srgbClr val="0150A0"/>
              </a:solidFill>
            </a:endParaRPr>
          </a:p>
        </p:txBody>
      </p:sp>
      <p:sp>
        <p:nvSpPr>
          <p:cNvPr id="192" name="Textfeld 191"/>
          <p:cNvSpPr txBox="1"/>
          <p:nvPr/>
        </p:nvSpPr>
        <p:spPr>
          <a:xfrm>
            <a:off x="7890794" y="2889067"/>
            <a:ext cx="862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 smtClean="0">
                <a:solidFill>
                  <a:srgbClr val="0150A0"/>
                </a:solidFill>
              </a:rPr>
              <a:t>200 </a:t>
            </a:r>
            <a:r>
              <a:rPr lang="de-DE" i="1" dirty="0" err="1" smtClean="0">
                <a:solidFill>
                  <a:srgbClr val="0150A0"/>
                </a:solidFill>
              </a:rPr>
              <a:t>ms</a:t>
            </a:r>
            <a:endParaRPr lang="en-GB" i="1" dirty="0">
              <a:solidFill>
                <a:srgbClr val="0150A0"/>
              </a:solidFill>
            </a:endParaRPr>
          </a:p>
        </p:txBody>
      </p:sp>
      <p:sp>
        <p:nvSpPr>
          <p:cNvPr id="194" name="Rechteck 193"/>
          <p:cNvSpPr/>
          <p:nvPr/>
        </p:nvSpPr>
        <p:spPr>
          <a:xfrm>
            <a:off x="-86006" y="6949287"/>
            <a:ext cx="189932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https://en.wikipedia.org/wiki/Pink_noise#/media/File:Noise.jpg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6263185" y="3827537"/>
            <a:ext cx="5600187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smtClean="0"/>
              <a:t>Click at </a:t>
            </a:r>
            <a:r>
              <a:rPr lang="de-DE" sz="2800" dirty="0" err="1" smtClean="0"/>
              <a:t>the</a:t>
            </a:r>
            <a:r>
              <a:rPr lang="de-DE" sz="2800" dirty="0" smtClean="0"/>
              <a:t> </a:t>
            </a:r>
            <a:r>
              <a:rPr lang="de-DE" sz="2800" dirty="0" err="1" smtClean="0"/>
              <a:t>corresponding</a:t>
            </a:r>
            <a:r>
              <a:rPr lang="de-DE" sz="2800" dirty="0" smtClean="0"/>
              <a:t> </a:t>
            </a:r>
            <a:r>
              <a:rPr lang="de-DE" sz="2800" dirty="0" err="1" smtClean="0"/>
              <a:t>category</a:t>
            </a:r>
            <a:r>
              <a:rPr lang="de-DE" sz="2800" dirty="0" smtClean="0"/>
              <a:t/>
            </a:r>
            <a:br>
              <a:rPr lang="de-DE" sz="2800" dirty="0" smtClean="0"/>
            </a:br>
            <a:r>
              <a:rPr lang="de-DE" sz="2800" dirty="0" smtClean="0"/>
              <a:t>“</a:t>
            </a:r>
            <a:r>
              <a:rPr lang="de-DE" sz="2800" dirty="0" err="1" smtClean="0"/>
              <a:t>Guess</a:t>
            </a:r>
            <a:r>
              <a:rPr lang="de-DE" sz="2800" dirty="0" smtClean="0"/>
              <a:t> </a:t>
            </a:r>
            <a:r>
              <a:rPr lang="de-DE" sz="2800" dirty="0" err="1"/>
              <a:t>if</a:t>
            </a:r>
            <a:r>
              <a:rPr lang="de-DE" sz="2800" dirty="0"/>
              <a:t> </a:t>
            </a:r>
            <a:r>
              <a:rPr lang="de-DE" sz="2800" dirty="0" err="1"/>
              <a:t>unsure</a:t>
            </a:r>
            <a:r>
              <a:rPr lang="de-DE" sz="2800" dirty="0"/>
              <a:t>“</a:t>
            </a:r>
            <a:endParaRPr lang="en-GB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smtClean="0"/>
              <a:t>1500 </a:t>
            </a:r>
            <a:r>
              <a:rPr lang="de-DE" sz="2800" dirty="0" err="1" smtClean="0"/>
              <a:t>ms</a:t>
            </a:r>
            <a:endParaRPr lang="de-D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smtClean="0"/>
              <a:t>The </a:t>
            </a:r>
            <a:r>
              <a:rPr lang="de-DE" sz="2800" dirty="0" err="1" smtClean="0"/>
              <a:t>categories</a:t>
            </a:r>
            <a:r>
              <a:rPr lang="de-DE" sz="2800" dirty="0" smtClean="0"/>
              <a:t> </a:t>
            </a:r>
            <a:r>
              <a:rPr lang="de-DE" sz="2800" dirty="0" err="1" smtClean="0"/>
              <a:t>are</a:t>
            </a:r>
            <a:r>
              <a:rPr lang="de-DE" sz="2800" dirty="0" smtClean="0"/>
              <a:t> </a:t>
            </a:r>
            <a:r>
              <a:rPr lang="de-DE" sz="2800" dirty="0" err="1" smtClean="0"/>
              <a:t>known</a:t>
            </a:r>
            <a:r>
              <a:rPr lang="de-DE" sz="2800" dirty="0" smtClean="0"/>
              <a:t> </a:t>
            </a:r>
            <a:r>
              <a:rPr lang="de-DE" sz="2800" dirty="0" err="1" smtClean="0"/>
              <a:t>and</a:t>
            </a:r>
            <a:r>
              <a:rPr lang="de-DE" sz="2800" dirty="0" smtClean="0"/>
              <a:t> </a:t>
            </a:r>
            <a:br>
              <a:rPr lang="de-DE" sz="2800" dirty="0" smtClean="0"/>
            </a:br>
            <a:r>
              <a:rPr lang="de-DE" sz="2800" dirty="0" err="1" smtClean="0"/>
              <a:t>represented</a:t>
            </a:r>
            <a:r>
              <a:rPr lang="de-DE" sz="2800" dirty="0" smtClean="0"/>
              <a:t> </a:t>
            </a:r>
            <a:r>
              <a:rPr lang="de-DE" sz="2800" dirty="0" err="1" smtClean="0"/>
              <a:t>by</a:t>
            </a:r>
            <a:r>
              <a:rPr lang="de-DE" sz="2800" dirty="0" smtClean="0"/>
              <a:t> </a:t>
            </a:r>
            <a:r>
              <a:rPr lang="de-DE" sz="2800" dirty="0" err="1" smtClean="0"/>
              <a:t>pictograms</a:t>
            </a:r>
            <a:endParaRPr lang="de-DE" sz="2800" dirty="0" smtClean="0"/>
          </a:p>
        </p:txBody>
      </p:sp>
    </p:spTree>
    <p:extLst>
      <p:ext uri="{BB962C8B-B14F-4D97-AF65-F5344CB8AC3E}">
        <p14:creationId xmlns:p14="http://schemas.microsoft.com/office/powerpoint/2010/main" val="1769164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Experiments</a:t>
            </a:r>
            <a:br>
              <a:rPr lang="de-DE" dirty="0" smtClean="0"/>
            </a:br>
            <a:r>
              <a:rPr lang="de-DE" b="0" dirty="0" smtClean="0"/>
              <a:t>Setup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grpSp>
        <p:nvGrpSpPr>
          <p:cNvPr id="126" name="Gruppieren 125"/>
          <p:cNvGrpSpPr>
            <a:grpSpLocks noChangeAspect="1"/>
          </p:cNvGrpSpPr>
          <p:nvPr/>
        </p:nvGrpSpPr>
        <p:grpSpPr>
          <a:xfrm>
            <a:off x="982371" y="1484669"/>
            <a:ext cx="10254024" cy="1994454"/>
            <a:chOff x="-49299" y="3404055"/>
            <a:chExt cx="13775272" cy="2679353"/>
          </a:xfrm>
        </p:grpSpPr>
        <p:grpSp>
          <p:nvGrpSpPr>
            <p:cNvPr id="127" name="Gruppieren 126"/>
            <p:cNvGrpSpPr/>
            <p:nvPr/>
          </p:nvGrpSpPr>
          <p:grpSpPr>
            <a:xfrm>
              <a:off x="-49299" y="3404055"/>
              <a:ext cx="3162558" cy="2150069"/>
              <a:chOff x="-948240" y="3410816"/>
              <a:chExt cx="3162558" cy="2150069"/>
            </a:xfrm>
          </p:grpSpPr>
          <p:grpSp>
            <p:nvGrpSpPr>
              <p:cNvPr id="182" name="Gruppieren 181"/>
              <p:cNvGrpSpPr/>
              <p:nvPr/>
            </p:nvGrpSpPr>
            <p:grpSpPr>
              <a:xfrm>
                <a:off x="-283029" y="3410816"/>
                <a:ext cx="2497347" cy="1576982"/>
                <a:chOff x="-283029" y="1860011"/>
                <a:chExt cx="2497347" cy="1576982"/>
              </a:xfrm>
              <a:scene3d>
                <a:camera prst="perspectiveLeft"/>
                <a:lightRig rig="threePt" dir="t"/>
              </a:scene3d>
            </p:grpSpPr>
            <p:sp>
              <p:nvSpPr>
                <p:cNvPr id="188" name="Rechteck 187"/>
                <p:cNvSpPr/>
                <p:nvPr/>
              </p:nvSpPr>
              <p:spPr>
                <a:xfrm>
                  <a:off x="-283029" y="1860011"/>
                  <a:ext cx="2497347" cy="1066800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  <a:ln w="76200">
                  <a:solidFill>
                    <a:schemeClr val="tx1"/>
                  </a:solidFill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>
                  <a:sp3d extrusionH="57150">
                    <a:bevelT w="38100" h="38100"/>
                  </a:sp3d>
                </a:bodyPr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89" name="Rechteck 188"/>
                <p:cNvSpPr/>
                <p:nvPr/>
              </p:nvSpPr>
              <p:spPr>
                <a:xfrm>
                  <a:off x="889443" y="2926811"/>
                  <a:ext cx="152402" cy="37886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>
                  <a:sp3d extrusionH="57150">
                    <a:bevelT w="38100" h="38100"/>
                  </a:sp3d>
                </a:bodyPr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90" name="Ellipse 189"/>
                <p:cNvSpPr/>
                <p:nvPr/>
              </p:nvSpPr>
              <p:spPr>
                <a:xfrm>
                  <a:off x="519779" y="3257605"/>
                  <a:ext cx="891730" cy="179388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>
                  <a:sp3d extrusionH="57150">
                    <a:bevelT w="38100" h="38100"/>
                  </a:sp3d>
                </a:bodyPr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183" name="Gruppieren 182"/>
              <p:cNvGrpSpPr/>
              <p:nvPr/>
            </p:nvGrpSpPr>
            <p:grpSpPr>
              <a:xfrm>
                <a:off x="-948240" y="4055935"/>
                <a:ext cx="1717548" cy="1504950"/>
                <a:chOff x="118205" y="4876800"/>
                <a:chExt cx="1717548" cy="1504950"/>
              </a:xfrm>
              <a:scene3d>
                <a:camera prst="isometricOffAxis2Left"/>
                <a:lightRig rig="threePt" dir="t"/>
              </a:scene3d>
            </p:grpSpPr>
            <p:sp>
              <p:nvSpPr>
                <p:cNvPr id="185" name="Ellipse 184"/>
                <p:cNvSpPr/>
                <p:nvPr/>
              </p:nvSpPr>
              <p:spPr>
                <a:xfrm>
                  <a:off x="519779" y="4876800"/>
                  <a:ext cx="914400" cy="9144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86" name="Flussdiagramm: Verzögerung 185"/>
                <p:cNvSpPr/>
                <p:nvPr/>
              </p:nvSpPr>
              <p:spPr>
                <a:xfrm rot="16200000">
                  <a:off x="681704" y="5227701"/>
                  <a:ext cx="590550" cy="1717548"/>
                </a:xfrm>
                <a:prstGeom prst="flowChartDelay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87" name="Rechteck 186"/>
                <p:cNvSpPr/>
                <p:nvPr/>
              </p:nvSpPr>
              <p:spPr>
                <a:xfrm>
                  <a:off x="795546" y="5577480"/>
                  <a:ext cx="362865" cy="427440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sp>
            <p:nvSpPr>
              <p:cNvPr id="184" name="Rechteck 183"/>
              <p:cNvSpPr/>
              <p:nvPr/>
            </p:nvSpPr>
            <p:spPr>
              <a:xfrm>
                <a:off x="695645" y="3671641"/>
                <a:ext cx="540000" cy="540000"/>
              </a:xfrm>
              <a:prstGeom prst="rect">
                <a:avLst/>
              </a:prstGeom>
              <a:noFill/>
              <a:ln w="12700">
                <a:solidFill>
                  <a:srgbClr val="FF0000"/>
                </a:solidFill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28" name="Gruppieren 127"/>
            <p:cNvGrpSpPr/>
            <p:nvPr/>
          </p:nvGrpSpPr>
          <p:grpSpPr>
            <a:xfrm>
              <a:off x="3491871" y="3445191"/>
              <a:ext cx="3162558" cy="2150069"/>
              <a:chOff x="3086458" y="3541848"/>
              <a:chExt cx="3162558" cy="2150069"/>
            </a:xfrm>
          </p:grpSpPr>
          <p:grpSp>
            <p:nvGrpSpPr>
              <p:cNvPr id="173" name="Gruppieren 172"/>
              <p:cNvGrpSpPr/>
              <p:nvPr/>
            </p:nvGrpSpPr>
            <p:grpSpPr>
              <a:xfrm>
                <a:off x="3751669" y="3541848"/>
                <a:ext cx="2497347" cy="1576982"/>
                <a:chOff x="-283029" y="1860011"/>
                <a:chExt cx="2497347" cy="1576982"/>
              </a:xfrm>
              <a:scene3d>
                <a:camera prst="perspectiveLeft"/>
                <a:lightRig rig="threePt" dir="t"/>
              </a:scene3d>
            </p:grpSpPr>
            <p:sp>
              <p:nvSpPr>
                <p:cNvPr id="179" name="Rechteck 178"/>
                <p:cNvSpPr/>
                <p:nvPr/>
              </p:nvSpPr>
              <p:spPr>
                <a:xfrm>
                  <a:off x="-283029" y="1860011"/>
                  <a:ext cx="2497347" cy="1066800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  <a:ln w="76200">
                  <a:solidFill>
                    <a:schemeClr val="tx1"/>
                  </a:solidFill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>
                  <a:sp3d extrusionH="57150">
                    <a:bevelT w="38100" h="38100"/>
                  </a:sp3d>
                </a:bodyPr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80" name="Rechteck 179"/>
                <p:cNvSpPr/>
                <p:nvPr/>
              </p:nvSpPr>
              <p:spPr>
                <a:xfrm>
                  <a:off x="889443" y="2926811"/>
                  <a:ext cx="152402" cy="37886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>
                  <a:sp3d extrusionH="57150">
                    <a:bevelT w="38100" h="38100"/>
                  </a:sp3d>
                </a:bodyPr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81" name="Ellipse 180"/>
                <p:cNvSpPr/>
                <p:nvPr/>
              </p:nvSpPr>
              <p:spPr>
                <a:xfrm>
                  <a:off x="519779" y="3257605"/>
                  <a:ext cx="891730" cy="179388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>
                  <a:sp3d extrusionH="57150">
                    <a:bevelT w="38100" h="38100"/>
                  </a:sp3d>
                </a:bodyPr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174" name="Gruppieren 173"/>
              <p:cNvGrpSpPr/>
              <p:nvPr/>
            </p:nvGrpSpPr>
            <p:grpSpPr>
              <a:xfrm>
                <a:off x="3086458" y="4186967"/>
                <a:ext cx="1717548" cy="1504950"/>
                <a:chOff x="118205" y="4876800"/>
                <a:chExt cx="1717548" cy="1504950"/>
              </a:xfrm>
              <a:scene3d>
                <a:camera prst="isometricOffAxis2Left"/>
                <a:lightRig rig="threePt" dir="t"/>
              </a:scene3d>
            </p:grpSpPr>
            <p:sp>
              <p:nvSpPr>
                <p:cNvPr id="176" name="Ellipse 175"/>
                <p:cNvSpPr/>
                <p:nvPr/>
              </p:nvSpPr>
              <p:spPr>
                <a:xfrm>
                  <a:off x="519779" y="4876800"/>
                  <a:ext cx="914400" cy="9144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77" name="Flussdiagramm: Verzögerung 176"/>
                <p:cNvSpPr/>
                <p:nvPr/>
              </p:nvSpPr>
              <p:spPr>
                <a:xfrm rot="16200000">
                  <a:off x="681704" y="5227701"/>
                  <a:ext cx="590550" cy="1717548"/>
                </a:xfrm>
                <a:prstGeom prst="flowChartDelay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78" name="Rechteck 177"/>
                <p:cNvSpPr/>
                <p:nvPr/>
              </p:nvSpPr>
              <p:spPr>
                <a:xfrm>
                  <a:off x="795546" y="5577480"/>
                  <a:ext cx="362865" cy="427440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sp>
            <p:nvSpPr>
              <p:cNvPr id="175" name="Rechteck 174"/>
              <p:cNvSpPr/>
              <p:nvPr/>
            </p:nvSpPr>
            <p:spPr>
              <a:xfrm>
                <a:off x="4730343" y="3802673"/>
                <a:ext cx="540000" cy="54000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 w="12700">
                <a:noFill/>
              </a:ln>
              <a:scene3d>
                <a:camera prst="perspectiveLeft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>
                <a:sp3d extrusionH="57150">
                  <a:bevelT w="38100" h="38100"/>
                </a:sp3d>
              </a:bodyPr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29" name="Gruppieren 128"/>
            <p:cNvGrpSpPr/>
            <p:nvPr/>
          </p:nvGrpSpPr>
          <p:grpSpPr>
            <a:xfrm>
              <a:off x="7044955" y="3440399"/>
              <a:ext cx="6681018" cy="2643009"/>
              <a:chOff x="-37944" y="3404055"/>
              <a:chExt cx="6681018" cy="2643009"/>
            </a:xfrm>
          </p:grpSpPr>
          <p:grpSp>
            <p:nvGrpSpPr>
              <p:cNvPr id="130" name="Gruppieren 129"/>
              <p:cNvGrpSpPr/>
              <p:nvPr/>
            </p:nvGrpSpPr>
            <p:grpSpPr>
              <a:xfrm>
                <a:off x="-37944" y="3404055"/>
                <a:ext cx="3162558" cy="2150069"/>
                <a:chOff x="7349747" y="3445191"/>
                <a:chExt cx="3162558" cy="2150069"/>
              </a:xfrm>
            </p:grpSpPr>
            <p:grpSp>
              <p:nvGrpSpPr>
                <p:cNvPr id="164" name="Gruppieren 163"/>
                <p:cNvGrpSpPr/>
                <p:nvPr/>
              </p:nvGrpSpPr>
              <p:grpSpPr>
                <a:xfrm>
                  <a:off x="8014958" y="3445191"/>
                  <a:ext cx="2497347" cy="1576982"/>
                  <a:chOff x="-283029" y="1860011"/>
                  <a:chExt cx="2497347" cy="1576982"/>
                </a:xfrm>
                <a:scene3d>
                  <a:camera prst="perspectiveLeft"/>
                  <a:lightRig rig="threePt" dir="t"/>
                </a:scene3d>
              </p:grpSpPr>
              <p:sp>
                <p:nvSpPr>
                  <p:cNvPr id="170" name="Rechteck 169"/>
                  <p:cNvSpPr/>
                  <p:nvPr/>
                </p:nvSpPr>
                <p:spPr>
                  <a:xfrm>
                    <a:off x="-283029" y="1860011"/>
                    <a:ext cx="2497347" cy="1066800"/>
                  </a:xfrm>
                  <a:prstGeom prst="rect">
                    <a:avLst/>
                  </a:prstGeom>
                  <a:solidFill>
                    <a:schemeClr val="bg1">
                      <a:lumMod val="65000"/>
                    </a:schemeClr>
                  </a:solidFill>
                  <a:ln w="76200">
                    <a:solidFill>
                      <a:schemeClr val="tx1"/>
                    </a:solidFill>
                  </a:ln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sp3d extrusionH="57150">
                      <a:bevelT w="38100" h="38100"/>
                    </a:sp3d>
                  </a:bodyPr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71" name="Rechteck 170"/>
                  <p:cNvSpPr/>
                  <p:nvPr/>
                </p:nvSpPr>
                <p:spPr>
                  <a:xfrm>
                    <a:off x="889443" y="2926811"/>
                    <a:ext cx="152402" cy="378867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sp3d extrusionH="57150">
                      <a:bevelT w="38100" h="38100"/>
                    </a:sp3d>
                  </a:bodyPr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72" name="Ellipse 171"/>
                  <p:cNvSpPr/>
                  <p:nvPr/>
                </p:nvSpPr>
                <p:spPr>
                  <a:xfrm>
                    <a:off x="519779" y="3257605"/>
                    <a:ext cx="891730" cy="179388"/>
                  </a:xfrm>
                  <a:prstGeom prst="ellipse">
                    <a:avLst/>
                  </a:prstGeom>
                  <a:ln>
                    <a:noFill/>
                  </a:ln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sp3d extrusionH="57150">
                      <a:bevelT w="38100" h="38100"/>
                    </a:sp3d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165" name="Gruppieren 164"/>
                <p:cNvGrpSpPr/>
                <p:nvPr/>
              </p:nvGrpSpPr>
              <p:grpSpPr>
                <a:xfrm>
                  <a:off x="7349747" y="4090310"/>
                  <a:ext cx="1717548" cy="1504950"/>
                  <a:chOff x="118205" y="4876800"/>
                  <a:chExt cx="1717548" cy="1504950"/>
                </a:xfrm>
                <a:scene3d>
                  <a:camera prst="isometricOffAxis2Left"/>
                  <a:lightRig rig="threePt" dir="t"/>
                </a:scene3d>
              </p:grpSpPr>
              <p:sp>
                <p:nvSpPr>
                  <p:cNvPr id="167" name="Ellipse 166"/>
                  <p:cNvSpPr/>
                  <p:nvPr/>
                </p:nvSpPr>
                <p:spPr>
                  <a:xfrm>
                    <a:off x="519779" y="4876800"/>
                    <a:ext cx="914400" cy="914400"/>
                  </a:xfrm>
                  <a:prstGeom prst="ellipse">
                    <a:avLst/>
                  </a:prstGeom>
                  <a:ln>
                    <a:noFill/>
                  </a:ln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68" name="Flussdiagramm: Verzögerung 167"/>
                  <p:cNvSpPr/>
                  <p:nvPr/>
                </p:nvSpPr>
                <p:spPr>
                  <a:xfrm rot="16200000">
                    <a:off x="681704" y="5227701"/>
                    <a:ext cx="590550" cy="1717548"/>
                  </a:xfrm>
                  <a:prstGeom prst="flowChartDelay">
                    <a:avLst/>
                  </a:prstGeom>
                  <a:ln>
                    <a:noFill/>
                  </a:ln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69" name="Rechteck 168"/>
                  <p:cNvSpPr/>
                  <p:nvPr/>
                </p:nvSpPr>
                <p:spPr>
                  <a:xfrm>
                    <a:off x="795546" y="5577480"/>
                    <a:ext cx="362865" cy="427440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166" name="Rechteck 165"/>
                <p:cNvSpPr/>
                <p:nvPr/>
              </p:nvSpPr>
              <p:spPr>
                <a:xfrm>
                  <a:off x="8993632" y="3706016"/>
                  <a:ext cx="540000" cy="540000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  <a:ln w="12700">
                  <a:noFill/>
                </a:ln>
                <a:scene3d>
                  <a:camera prst="perspectiveLeft"/>
                  <a:lightRig rig="threePt" dir="t"/>
                </a:scene3d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>
                  <a:sp3d extrusionH="57150">
                    <a:bevelT w="38100" h="38100"/>
                  </a:sp3d>
                </a:bodyPr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131" name="Gruppieren 130"/>
              <p:cNvGrpSpPr/>
              <p:nvPr/>
            </p:nvGrpSpPr>
            <p:grpSpPr>
              <a:xfrm>
                <a:off x="3480516" y="3445191"/>
                <a:ext cx="3162558" cy="2601873"/>
                <a:chOff x="-4184226" y="6516513"/>
                <a:chExt cx="3162558" cy="2601873"/>
              </a:xfrm>
            </p:grpSpPr>
            <p:grpSp>
              <p:nvGrpSpPr>
                <p:cNvPr id="132" name="Gruppieren 131"/>
                <p:cNvGrpSpPr/>
                <p:nvPr/>
              </p:nvGrpSpPr>
              <p:grpSpPr>
                <a:xfrm>
                  <a:off x="-3519015" y="6516513"/>
                  <a:ext cx="2497347" cy="1576982"/>
                  <a:chOff x="-283029" y="1860011"/>
                  <a:chExt cx="2497347" cy="1576982"/>
                </a:xfrm>
                <a:scene3d>
                  <a:camera prst="perspectiveLeft"/>
                  <a:lightRig rig="threePt" dir="t"/>
                </a:scene3d>
              </p:grpSpPr>
              <p:sp>
                <p:nvSpPr>
                  <p:cNvPr id="161" name="Rechteck 160"/>
                  <p:cNvSpPr/>
                  <p:nvPr/>
                </p:nvSpPr>
                <p:spPr>
                  <a:xfrm>
                    <a:off x="-283029" y="1860011"/>
                    <a:ext cx="2497347" cy="1066800"/>
                  </a:xfrm>
                  <a:prstGeom prst="rect">
                    <a:avLst/>
                  </a:prstGeom>
                  <a:solidFill>
                    <a:schemeClr val="bg1">
                      <a:lumMod val="65000"/>
                    </a:schemeClr>
                  </a:solidFill>
                  <a:ln w="76200">
                    <a:solidFill>
                      <a:schemeClr val="tx1"/>
                    </a:solidFill>
                  </a:ln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sp3d extrusionH="57150">
                      <a:bevelT w="38100" h="38100"/>
                    </a:sp3d>
                  </a:bodyPr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62" name="Rechteck 161"/>
                  <p:cNvSpPr/>
                  <p:nvPr/>
                </p:nvSpPr>
                <p:spPr>
                  <a:xfrm>
                    <a:off x="889443" y="2926811"/>
                    <a:ext cx="152402" cy="378867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sp3d extrusionH="57150">
                      <a:bevelT w="38100" h="38100"/>
                    </a:sp3d>
                  </a:bodyPr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63" name="Ellipse 162"/>
                  <p:cNvSpPr/>
                  <p:nvPr/>
                </p:nvSpPr>
                <p:spPr>
                  <a:xfrm>
                    <a:off x="519779" y="3257605"/>
                    <a:ext cx="891730" cy="179388"/>
                  </a:xfrm>
                  <a:prstGeom prst="ellipse">
                    <a:avLst/>
                  </a:prstGeom>
                  <a:ln>
                    <a:noFill/>
                  </a:ln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sp3d extrusionH="57150">
                      <a:bevelT w="38100" h="38100"/>
                    </a:sp3d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133" name="Gruppieren 132"/>
                <p:cNvGrpSpPr/>
                <p:nvPr/>
              </p:nvGrpSpPr>
              <p:grpSpPr>
                <a:xfrm>
                  <a:off x="-4184226" y="7161632"/>
                  <a:ext cx="1717548" cy="1504950"/>
                  <a:chOff x="118205" y="4876800"/>
                  <a:chExt cx="1717548" cy="1504950"/>
                </a:xfrm>
                <a:scene3d>
                  <a:camera prst="isometricOffAxis2Left"/>
                  <a:lightRig rig="threePt" dir="t"/>
                </a:scene3d>
              </p:grpSpPr>
              <p:sp>
                <p:nvSpPr>
                  <p:cNvPr id="158" name="Ellipse 157"/>
                  <p:cNvSpPr/>
                  <p:nvPr/>
                </p:nvSpPr>
                <p:spPr>
                  <a:xfrm>
                    <a:off x="519779" y="4876800"/>
                    <a:ext cx="914400" cy="914400"/>
                  </a:xfrm>
                  <a:prstGeom prst="ellipse">
                    <a:avLst/>
                  </a:prstGeom>
                  <a:ln>
                    <a:noFill/>
                  </a:ln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59" name="Flussdiagramm: Verzögerung 158"/>
                  <p:cNvSpPr/>
                  <p:nvPr/>
                </p:nvSpPr>
                <p:spPr>
                  <a:xfrm rot="16200000">
                    <a:off x="681704" y="5227701"/>
                    <a:ext cx="590550" cy="1717548"/>
                  </a:xfrm>
                  <a:prstGeom prst="flowChartDelay">
                    <a:avLst/>
                  </a:prstGeom>
                  <a:ln>
                    <a:noFill/>
                  </a:ln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60" name="Rechteck 159"/>
                  <p:cNvSpPr/>
                  <p:nvPr/>
                </p:nvSpPr>
                <p:spPr>
                  <a:xfrm>
                    <a:off x="795546" y="5577480"/>
                    <a:ext cx="362865" cy="427440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134" name="Gruppieren 133"/>
                <p:cNvGrpSpPr/>
                <p:nvPr/>
              </p:nvGrpSpPr>
              <p:grpSpPr>
                <a:xfrm>
                  <a:off x="-2326670" y="8143339"/>
                  <a:ext cx="987722" cy="975047"/>
                  <a:chOff x="909316" y="5037642"/>
                  <a:chExt cx="987722" cy="975047"/>
                </a:xfrm>
              </p:grpSpPr>
              <p:grpSp>
                <p:nvGrpSpPr>
                  <p:cNvPr id="152" name="Gruppieren 151"/>
                  <p:cNvGrpSpPr/>
                  <p:nvPr/>
                </p:nvGrpSpPr>
                <p:grpSpPr>
                  <a:xfrm>
                    <a:off x="1369048" y="5037642"/>
                    <a:ext cx="527990" cy="575149"/>
                    <a:chOff x="1369048" y="5037642"/>
                    <a:chExt cx="527990" cy="575149"/>
                  </a:xfrm>
                </p:grpSpPr>
                <p:sp>
                  <p:nvSpPr>
                    <p:cNvPr id="155" name="Freihandform 154"/>
                    <p:cNvSpPr/>
                    <p:nvPr/>
                  </p:nvSpPr>
                  <p:spPr>
                    <a:xfrm>
                      <a:off x="1460536" y="5037642"/>
                      <a:ext cx="436502" cy="575149"/>
                    </a:xfrm>
                    <a:custGeom>
                      <a:avLst/>
                      <a:gdLst>
                        <a:gd name="connsiteX0" fmla="*/ 33404 w 386057"/>
                        <a:gd name="connsiteY0" fmla="*/ 0 h 591818"/>
                        <a:gd name="connsiteX1" fmla="*/ 304866 w 386057"/>
                        <a:gd name="connsiteY1" fmla="*/ 57150 h 591818"/>
                        <a:gd name="connsiteX2" fmla="*/ 4829 w 386057"/>
                        <a:gd name="connsiteY2" fmla="*/ 152400 h 591818"/>
                        <a:gd name="connsiteX3" fmla="*/ 114366 w 386057"/>
                        <a:gd name="connsiteY3" fmla="*/ 190500 h 591818"/>
                        <a:gd name="connsiteX4" fmla="*/ 42929 w 386057"/>
                        <a:gd name="connsiteY4" fmla="*/ 219075 h 591818"/>
                        <a:gd name="connsiteX5" fmla="*/ 385829 w 386057"/>
                        <a:gd name="connsiteY5" fmla="*/ 242887 h 591818"/>
                        <a:gd name="connsiteX6" fmla="*/ 95316 w 386057"/>
                        <a:gd name="connsiteY6" fmla="*/ 352425 h 591818"/>
                        <a:gd name="connsiteX7" fmla="*/ 57216 w 386057"/>
                        <a:gd name="connsiteY7" fmla="*/ 571500 h 591818"/>
                        <a:gd name="connsiteX8" fmla="*/ 52454 w 386057"/>
                        <a:gd name="connsiteY8" fmla="*/ 569119 h 5918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86057" h="591818">
                          <a:moveTo>
                            <a:pt x="33404" y="0"/>
                          </a:moveTo>
                          <a:cubicBezTo>
                            <a:pt x="171516" y="15875"/>
                            <a:pt x="309628" y="31750"/>
                            <a:pt x="304866" y="57150"/>
                          </a:cubicBezTo>
                          <a:cubicBezTo>
                            <a:pt x="300104" y="82550"/>
                            <a:pt x="36579" y="130175"/>
                            <a:pt x="4829" y="152400"/>
                          </a:cubicBezTo>
                          <a:cubicBezTo>
                            <a:pt x="-26921" y="174625"/>
                            <a:pt x="108016" y="179388"/>
                            <a:pt x="114366" y="190500"/>
                          </a:cubicBezTo>
                          <a:cubicBezTo>
                            <a:pt x="120716" y="201612"/>
                            <a:pt x="-2315" y="210344"/>
                            <a:pt x="42929" y="219075"/>
                          </a:cubicBezTo>
                          <a:cubicBezTo>
                            <a:pt x="88173" y="227806"/>
                            <a:pt x="377098" y="220662"/>
                            <a:pt x="385829" y="242887"/>
                          </a:cubicBezTo>
                          <a:cubicBezTo>
                            <a:pt x="394560" y="265112"/>
                            <a:pt x="150085" y="297656"/>
                            <a:pt x="95316" y="352425"/>
                          </a:cubicBezTo>
                          <a:cubicBezTo>
                            <a:pt x="40547" y="407194"/>
                            <a:pt x="64360" y="535384"/>
                            <a:pt x="57216" y="571500"/>
                          </a:cubicBezTo>
                          <a:cubicBezTo>
                            <a:pt x="50072" y="607616"/>
                            <a:pt x="51263" y="588367"/>
                            <a:pt x="52454" y="569119"/>
                          </a:cubicBezTo>
                        </a:path>
                      </a:pathLst>
                    </a:custGeom>
                    <a:no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>
                      <a:scene3d>
                        <a:camera prst="isometricOffAxis2Top"/>
                        <a:lightRig rig="threePt" dir="t"/>
                      </a:scene3d>
                    </a:bodyPr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56" name="Flussdiagramm: Verzögerung 155"/>
                    <p:cNvSpPr/>
                    <p:nvPr/>
                  </p:nvSpPr>
                  <p:spPr>
                    <a:xfrm rot="16200000">
                      <a:off x="1456315" y="5340316"/>
                      <a:ext cx="185208" cy="359741"/>
                    </a:xfrm>
                    <a:prstGeom prst="flowChartDelay">
                      <a:avLst/>
                    </a:prstGeom>
                    <a:solidFill>
                      <a:schemeClr val="bg1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cxnSp>
                  <p:nvCxnSpPr>
                    <p:cNvPr id="157" name="Gerader Verbinder 156"/>
                    <p:cNvCxnSpPr>
                      <a:stCxn id="156" idx="1"/>
                      <a:endCxn id="156" idx="3"/>
                    </p:cNvCxnSpPr>
                    <p:nvPr/>
                  </p:nvCxnSpPr>
                  <p:spPr>
                    <a:xfrm flipV="1">
                      <a:off x="1548920" y="5427583"/>
                      <a:ext cx="0" cy="72000"/>
                    </a:xfrm>
                    <a:prstGeom prst="line">
                      <a:avLst/>
                    </a:prstGeom>
                    <a:ln w="38100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153" name="Diagonaler Streifen 152"/>
                  <p:cNvSpPr/>
                  <p:nvPr/>
                </p:nvSpPr>
                <p:spPr>
                  <a:xfrm rot="11845570" flipH="1" flipV="1">
                    <a:off x="909316" y="5576703"/>
                    <a:ext cx="447171" cy="435986"/>
                  </a:xfrm>
                  <a:prstGeom prst="diagStrip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54" name="Ellipse 153"/>
                  <p:cNvSpPr/>
                  <p:nvPr/>
                </p:nvSpPr>
                <p:spPr>
                  <a:xfrm>
                    <a:off x="1165977" y="5505008"/>
                    <a:ext cx="406140" cy="215567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135" name="Gruppieren 134"/>
                <p:cNvGrpSpPr/>
                <p:nvPr/>
              </p:nvGrpSpPr>
              <p:grpSpPr>
                <a:xfrm>
                  <a:off x="-2744332" y="6684838"/>
                  <a:ext cx="947979" cy="730150"/>
                  <a:chOff x="-2868252" y="6721848"/>
                  <a:chExt cx="1114722" cy="866548"/>
                </a:xfrm>
                <a:solidFill>
                  <a:schemeClr val="tx1">
                    <a:lumMod val="65000"/>
                    <a:lumOff val="35000"/>
                  </a:schemeClr>
                </a:solidFill>
                <a:scene3d>
                  <a:camera prst="perspectiveLeft"/>
                  <a:lightRig rig="threePt" dir="t"/>
                </a:scene3d>
              </p:grpSpPr>
              <p:sp>
                <p:nvSpPr>
                  <p:cNvPr id="136" name="Rechteck 135"/>
                  <p:cNvSpPr/>
                  <p:nvPr/>
                </p:nvSpPr>
                <p:spPr>
                  <a:xfrm>
                    <a:off x="-2868252" y="6721848"/>
                    <a:ext cx="180000" cy="180000"/>
                  </a:xfrm>
                  <a:prstGeom prst="rect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sp3d extrusionH="57150">
                      <a:bevelT w="38100" h="38100"/>
                    </a:sp3d>
                  </a:bodyPr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37" name="Rechteck 136"/>
                  <p:cNvSpPr/>
                  <p:nvPr/>
                </p:nvSpPr>
                <p:spPr>
                  <a:xfrm>
                    <a:off x="-2556678" y="6721848"/>
                    <a:ext cx="180000" cy="180000"/>
                  </a:xfrm>
                  <a:prstGeom prst="rect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sp3d extrusionH="57150">
                      <a:bevelT w="38100" h="38100"/>
                    </a:sp3d>
                  </a:bodyPr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38" name="Rechteck 137"/>
                  <p:cNvSpPr/>
                  <p:nvPr/>
                </p:nvSpPr>
                <p:spPr>
                  <a:xfrm>
                    <a:off x="-2245104" y="6721848"/>
                    <a:ext cx="180000" cy="180000"/>
                  </a:xfrm>
                  <a:prstGeom prst="rect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sp3d extrusionH="57150">
                      <a:bevelT w="38100" h="38100"/>
                    </a:sp3d>
                  </a:bodyPr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39" name="Rechteck 138"/>
                  <p:cNvSpPr/>
                  <p:nvPr/>
                </p:nvSpPr>
                <p:spPr>
                  <a:xfrm>
                    <a:off x="-1933530" y="6721848"/>
                    <a:ext cx="180000" cy="180000"/>
                  </a:xfrm>
                  <a:prstGeom prst="rect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sp3d extrusionH="57150">
                      <a:bevelT w="38100" h="38100"/>
                    </a:sp3d>
                  </a:bodyPr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40" name="Rechteck 139"/>
                  <p:cNvSpPr/>
                  <p:nvPr/>
                </p:nvSpPr>
                <p:spPr>
                  <a:xfrm>
                    <a:off x="-2868252" y="6946958"/>
                    <a:ext cx="180000" cy="180000"/>
                  </a:xfrm>
                  <a:prstGeom prst="rect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sp3d extrusionH="57150">
                      <a:bevelT w="38100" h="38100"/>
                    </a:sp3d>
                  </a:bodyPr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41" name="Rechteck 140"/>
                  <p:cNvSpPr/>
                  <p:nvPr/>
                </p:nvSpPr>
                <p:spPr>
                  <a:xfrm>
                    <a:off x="-2556678" y="6946958"/>
                    <a:ext cx="180000" cy="180000"/>
                  </a:xfrm>
                  <a:prstGeom prst="rect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sp3d extrusionH="57150">
                      <a:bevelT w="38100" h="38100"/>
                    </a:sp3d>
                  </a:bodyPr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42" name="Rechteck 141"/>
                  <p:cNvSpPr/>
                  <p:nvPr/>
                </p:nvSpPr>
                <p:spPr>
                  <a:xfrm>
                    <a:off x="-2245104" y="6946958"/>
                    <a:ext cx="180000" cy="180000"/>
                  </a:xfrm>
                  <a:prstGeom prst="rect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sp3d extrusionH="57150">
                      <a:bevelT w="38100" h="38100"/>
                    </a:sp3d>
                  </a:bodyPr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43" name="Rechteck 142"/>
                  <p:cNvSpPr/>
                  <p:nvPr/>
                </p:nvSpPr>
                <p:spPr>
                  <a:xfrm>
                    <a:off x="-1933530" y="6946958"/>
                    <a:ext cx="180000" cy="180000"/>
                  </a:xfrm>
                  <a:prstGeom prst="rect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sp3d extrusionH="57150">
                      <a:bevelT w="38100" h="38100"/>
                    </a:sp3d>
                  </a:bodyPr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44" name="Rechteck 143"/>
                  <p:cNvSpPr/>
                  <p:nvPr/>
                </p:nvSpPr>
                <p:spPr>
                  <a:xfrm>
                    <a:off x="-2868252" y="7174632"/>
                    <a:ext cx="180000" cy="180000"/>
                  </a:xfrm>
                  <a:prstGeom prst="rect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sp3d extrusionH="57150">
                      <a:bevelT w="38100" h="38100"/>
                    </a:sp3d>
                  </a:bodyPr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45" name="Rechteck 144"/>
                  <p:cNvSpPr/>
                  <p:nvPr/>
                </p:nvSpPr>
                <p:spPr>
                  <a:xfrm>
                    <a:off x="-2556678" y="7174632"/>
                    <a:ext cx="180000" cy="180000"/>
                  </a:xfrm>
                  <a:prstGeom prst="rect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sp3d extrusionH="57150">
                      <a:bevelT w="38100" h="38100"/>
                    </a:sp3d>
                  </a:bodyPr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46" name="Rechteck 145"/>
                  <p:cNvSpPr/>
                  <p:nvPr/>
                </p:nvSpPr>
                <p:spPr>
                  <a:xfrm>
                    <a:off x="-2245104" y="7174632"/>
                    <a:ext cx="180000" cy="180000"/>
                  </a:xfrm>
                  <a:prstGeom prst="rect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sp3d extrusionH="57150">
                      <a:bevelT w="38100" h="38100"/>
                    </a:sp3d>
                  </a:bodyPr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47" name="Rechteck 146"/>
                  <p:cNvSpPr/>
                  <p:nvPr/>
                </p:nvSpPr>
                <p:spPr>
                  <a:xfrm>
                    <a:off x="-1933530" y="7174632"/>
                    <a:ext cx="180000" cy="180000"/>
                  </a:xfrm>
                  <a:prstGeom prst="rect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sp3d extrusionH="57150">
                      <a:bevelT w="38100" h="38100"/>
                    </a:sp3d>
                  </a:bodyPr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48" name="Rechteck 147"/>
                  <p:cNvSpPr/>
                  <p:nvPr/>
                </p:nvSpPr>
                <p:spPr>
                  <a:xfrm>
                    <a:off x="-2868252" y="7408396"/>
                    <a:ext cx="180000" cy="180000"/>
                  </a:xfrm>
                  <a:prstGeom prst="rect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sp3d extrusionH="57150">
                      <a:bevelT w="38100" h="38100"/>
                    </a:sp3d>
                  </a:bodyPr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49" name="Rechteck 148"/>
                  <p:cNvSpPr/>
                  <p:nvPr/>
                </p:nvSpPr>
                <p:spPr>
                  <a:xfrm>
                    <a:off x="-2556678" y="7408396"/>
                    <a:ext cx="180000" cy="180000"/>
                  </a:xfrm>
                  <a:prstGeom prst="rect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sp3d extrusionH="57150">
                      <a:bevelT w="38100" h="38100"/>
                    </a:sp3d>
                  </a:bodyPr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50" name="Rechteck 149"/>
                  <p:cNvSpPr/>
                  <p:nvPr/>
                </p:nvSpPr>
                <p:spPr>
                  <a:xfrm>
                    <a:off x="-2245104" y="7408396"/>
                    <a:ext cx="180000" cy="180000"/>
                  </a:xfrm>
                  <a:prstGeom prst="rect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sp3d extrusionH="57150">
                      <a:bevelT w="38100" h="38100"/>
                    </a:sp3d>
                  </a:bodyPr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51" name="Rechteck 150"/>
                  <p:cNvSpPr/>
                  <p:nvPr/>
                </p:nvSpPr>
                <p:spPr>
                  <a:xfrm>
                    <a:off x="-1933530" y="7408396"/>
                    <a:ext cx="180000" cy="180000"/>
                  </a:xfrm>
                  <a:prstGeom prst="rect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sp3d extrusionH="57150">
                      <a:bevelT w="38100" h="38100"/>
                    </a:sp3d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</p:grpSp>
        </p:grpSp>
      </p:grpSp>
      <p:graphicFrame>
        <p:nvGraphicFramePr>
          <p:cNvPr id="6" name="Tabelle 5"/>
          <p:cNvGraphicFramePr>
            <a:graphicFrameLocks noGrp="1"/>
          </p:cNvGraphicFramePr>
          <p:nvPr/>
        </p:nvGraphicFramePr>
        <p:xfrm>
          <a:off x="1055432" y="4032440"/>
          <a:ext cx="6187336" cy="2072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546834"/>
                <a:gridCol w="1546834"/>
                <a:gridCol w="1546834"/>
                <a:gridCol w="1546834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airplane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bear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bicycle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bird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boat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bottle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car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cat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chair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clock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dog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elephant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keyboard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knife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oven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 err="1" smtClean="0">
                          <a:solidFill>
                            <a:schemeClr val="bg1"/>
                          </a:solidFill>
                        </a:rPr>
                        <a:t>truck</a:t>
                      </a:r>
                      <a:endParaRPr lang="en-GB" sz="2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4" name="Textfeld 13"/>
          <p:cNvSpPr txBox="1"/>
          <p:nvPr/>
        </p:nvSpPr>
        <p:spPr>
          <a:xfrm>
            <a:off x="7330884" y="5692206"/>
            <a:ext cx="45678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smtClean="0"/>
              <a:t>= </a:t>
            </a:r>
            <a:r>
              <a:rPr lang="de-DE" sz="2000" b="1" dirty="0" smtClean="0">
                <a:solidFill>
                  <a:srgbClr val="0150A0"/>
                </a:solidFill>
              </a:rPr>
              <a:t>16-class-ImageNet</a:t>
            </a:r>
            <a:r>
              <a:rPr lang="de-DE" sz="2000" dirty="0" smtClean="0"/>
              <a:t> (</a:t>
            </a:r>
            <a:r>
              <a:rPr lang="de-DE" sz="2000" dirty="0" err="1" smtClean="0"/>
              <a:t>Geirhos</a:t>
            </a:r>
            <a:r>
              <a:rPr lang="de-DE" sz="2000" dirty="0" smtClean="0"/>
              <a:t> et al., 2018)</a:t>
            </a:r>
            <a:endParaRPr lang="en-GB" sz="2000" dirty="0"/>
          </a:p>
        </p:txBody>
      </p:sp>
      <p:sp>
        <p:nvSpPr>
          <p:cNvPr id="15" name="Textfeld 14"/>
          <p:cNvSpPr txBox="1"/>
          <p:nvPr/>
        </p:nvSpPr>
        <p:spPr>
          <a:xfrm>
            <a:off x="2549783" y="2885714"/>
            <a:ext cx="862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 smtClean="0">
                <a:solidFill>
                  <a:srgbClr val="0150A0"/>
                </a:solidFill>
              </a:rPr>
              <a:t>300 </a:t>
            </a:r>
            <a:r>
              <a:rPr lang="de-DE" i="1" dirty="0" err="1" smtClean="0">
                <a:solidFill>
                  <a:srgbClr val="0150A0"/>
                </a:solidFill>
              </a:rPr>
              <a:t>ms</a:t>
            </a:r>
            <a:endParaRPr lang="en-GB" i="1" dirty="0">
              <a:solidFill>
                <a:srgbClr val="0150A0"/>
              </a:solidFill>
            </a:endParaRPr>
          </a:p>
        </p:txBody>
      </p:sp>
      <p:sp>
        <p:nvSpPr>
          <p:cNvPr id="191" name="Textfeld 190"/>
          <p:cNvSpPr txBox="1"/>
          <p:nvPr/>
        </p:nvSpPr>
        <p:spPr>
          <a:xfrm>
            <a:off x="5163199" y="2892392"/>
            <a:ext cx="862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 smtClean="0">
                <a:solidFill>
                  <a:srgbClr val="0150A0"/>
                </a:solidFill>
              </a:rPr>
              <a:t>300 </a:t>
            </a:r>
            <a:r>
              <a:rPr lang="de-DE" i="1" dirty="0" err="1" smtClean="0">
                <a:solidFill>
                  <a:srgbClr val="0150A0"/>
                </a:solidFill>
              </a:rPr>
              <a:t>ms</a:t>
            </a:r>
            <a:endParaRPr lang="en-GB" i="1" dirty="0">
              <a:solidFill>
                <a:srgbClr val="0150A0"/>
              </a:solidFill>
            </a:endParaRPr>
          </a:p>
        </p:txBody>
      </p:sp>
      <p:sp>
        <p:nvSpPr>
          <p:cNvPr id="192" name="Textfeld 191"/>
          <p:cNvSpPr txBox="1"/>
          <p:nvPr/>
        </p:nvSpPr>
        <p:spPr>
          <a:xfrm>
            <a:off x="7890794" y="2889067"/>
            <a:ext cx="862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 smtClean="0">
                <a:solidFill>
                  <a:srgbClr val="0150A0"/>
                </a:solidFill>
              </a:rPr>
              <a:t>200 </a:t>
            </a:r>
            <a:r>
              <a:rPr lang="de-DE" i="1" dirty="0" err="1" smtClean="0">
                <a:solidFill>
                  <a:srgbClr val="0150A0"/>
                </a:solidFill>
              </a:rPr>
              <a:t>ms</a:t>
            </a:r>
            <a:endParaRPr lang="en-GB" i="1" dirty="0">
              <a:solidFill>
                <a:srgbClr val="0150A0"/>
              </a:solidFill>
            </a:endParaRPr>
          </a:p>
        </p:txBody>
      </p:sp>
      <p:sp>
        <p:nvSpPr>
          <p:cNvPr id="193" name="Textfeld 192"/>
          <p:cNvSpPr txBox="1"/>
          <p:nvPr/>
        </p:nvSpPr>
        <p:spPr>
          <a:xfrm>
            <a:off x="10772527" y="2892392"/>
            <a:ext cx="10919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de-DE" i="1" dirty="0" smtClean="0">
                <a:solidFill>
                  <a:srgbClr val="0150A0"/>
                </a:solidFill>
              </a:rPr>
              <a:t>1500 </a:t>
            </a:r>
            <a:r>
              <a:rPr lang="de-DE" i="1" dirty="0" err="1" smtClean="0">
                <a:solidFill>
                  <a:srgbClr val="0150A0"/>
                </a:solidFill>
              </a:rPr>
              <a:t>ms</a:t>
            </a:r>
            <a:r>
              <a:rPr lang="de-DE" i="1" dirty="0" smtClean="0">
                <a:solidFill>
                  <a:srgbClr val="0150A0"/>
                </a:solidFill>
              </a:rPr>
              <a:t/>
            </a:r>
            <a:br>
              <a:rPr lang="de-DE" i="1" dirty="0" smtClean="0">
                <a:solidFill>
                  <a:srgbClr val="0150A0"/>
                </a:solidFill>
              </a:rPr>
            </a:br>
            <a:r>
              <a:rPr lang="de-DE" i="1" dirty="0" smtClean="0">
                <a:solidFill>
                  <a:srgbClr val="0150A0"/>
                </a:solidFill>
              </a:rPr>
              <a:t>=1.5 sec!!</a:t>
            </a:r>
            <a:endParaRPr lang="en-GB" i="1" dirty="0">
              <a:solidFill>
                <a:srgbClr val="0150A0"/>
              </a:solidFill>
            </a:endParaRPr>
          </a:p>
        </p:txBody>
      </p:sp>
      <p:sp>
        <p:nvSpPr>
          <p:cNvPr id="194" name="Rechteck 193"/>
          <p:cNvSpPr/>
          <p:nvPr/>
        </p:nvSpPr>
        <p:spPr>
          <a:xfrm>
            <a:off x="-86006" y="6949287"/>
            <a:ext cx="189932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https://en.wikipedia.org/wiki/Pink_noise#/media/File:Noise.jpg</a:t>
            </a:r>
          </a:p>
        </p:txBody>
      </p:sp>
    </p:spTree>
    <p:extLst>
      <p:ext uri="{BB962C8B-B14F-4D97-AF65-F5344CB8AC3E}">
        <p14:creationId xmlns:p14="http://schemas.microsoft.com/office/powerpoint/2010/main" val="535668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11360"/>
            <a:ext cx="12192000" cy="4235280"/>
          </a:xfrm>
          <a:prstGeom prst="rect">
            <a:avLst/>
          </a:prstGeom>
        </p:spPr>
      </p:pic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Experiments</a:t>
            </a:r>
            <a:br>
              <a:rPr lang="de-DE" dirty="0" smtClean="0"/>
            </a:br>
            <a:r>
              <a:rPr lang="de-DE" b="0" dirty="0" smtClean="0"/>
              <a:t>Setup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sp>
        <p:nvSpPr>
          <p:cNvPr id="6" name="Textfeld 5"/>
          <p:cNvSpPr txBox="1"/>
          <p:nvPr/>
        </p:nvSpPr>
        <p:spPr>
          <a:xfrm rot="20582952">
            <a:off x="5009600" y="3487807"/>
            <a:ext cx="15558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b="1" dirty="0" smtClean="0">
                <a:solidFill>
                  <a:srgbClr val="FF0000"/>
                </a:solidFill>
              </a:rPr>
              <a:t>TODO </a:t>
            </a:r>
          </a:p>
        </p:txBody>
      </p:sp>
      <p:sp>
        <p:nvSpPr>
          <p:cNvPr id="8" name="Rechteck 7"/>
          <p:cNvSpPr/>
          <p:nvPr/>
        </p:nvSpPr>
        <p:spPr>
          <a:xfrm rot="16200000">
            <a:off x="4480746" y="3706046"/>
            <a:ext cx="1371600" cy="1071508"/>
          </a:xfrm>
          <a:prstGeom prst="rect">
            <a:avLst/>
          </a:prstGeom>
          <a:solidFill>
            <a:schemeClr val="accent2">
              <a:alpha val="50196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7381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Experiments</a:t>
            </a:r>
            <a:br>
              <a:rPr lang="de-DE" dirty="0" smtClean="0"/>
            </a:br>
            <a:r>
              <a:rPr lang="de-DE" b="0" dirty="0" smtClean="0"/>
              <a:t>Setup</a:t>
            </a:r>
            <a:endParaRPr lang="de-DE" b="0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sp>
        <p:nvSpPr>
          <p:cNvPr id="6" name="Textfeld 5"/>
          <p:cNvSpPr txBox="1"/>
          <p:nvPr/>
        </p:nvSpPr>
        <p:spPr>
          <a:xfrm rot="20582952">
            <a:off x="2253718" y="3180031"/>
            <a:ext cx="706764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b="1" dirty="0" smtClean="0">
                <a:solidFill>
                  <a:srgbClr val="FF0000"/>
                </a:solidFill>
              </a:rPr>
              <a:t>TODO </a:t>
            </a:r>
          </a:p>
          <a:p>
            <a:r>
              <a:rPr lang="en-GB" sz="4000" b="1" dirty="0" smtClean="0">
                <a:solidFill>
                  <a:srgbClr val="FF0000"/>
                </a:solidFill>
              </a:rPr>
              <a:t>visualize the experimental setup</a:t>
            </a:r>
            <a:endParaRPr lang="en-GB" sz="4000" b="1" dirty="0">
              <a:solidFill>
                <a:srgbClr val="FF0000"/>
              </a:solidFill>
            </a:endParaRP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688" y="1308434"/>
            <a:ext cx="10420350" cy="217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683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6337300" y="1198563"/>
            <a:ext cx="1866900" cy="681037"/>
          </a:xfrm>
          <a:prstGeom prst="rect">
            <a:avLst/>
          </a:prstGeom>
          <a:solidFill>
            <a:srgbClr val="FBB900">
              <a:alpha val="50196"/>
            </a:srgb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hteck 5"/>
          <p:cNvSpPr/>
          <p:nvPr/>
        </p:nvSpPr>
        <p:spPr>
          <a:xfrm>
            <a:off x="9626600" y="1198564"/>
            <a:ext cx="2057400" cy="681038"/>
          </a:xfrm>
          <a:prstGeom prst="rect">
            <a:avLst/>
          </a:prstGeom>
          <a:solidFill>
            <a:schemeClr val="accent4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hteck 6"/>
          <p:cNvSpPr/>
          <p:nvPr/>
        </p:nvSpPr>
        <p:spPr>
          <a:xfrm>
            <a:off x="6184900" y="2049463"/>
            <a:ext cx="2781300" cy="681038"/>
          </a:xfrm>
          <a:prstGeom prst="rect">
            <a:avLst/>
          </a:prstGeom>
          <a:solidFill>
            <a:schemeClr val="accent6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hteck 7"/>
          <p:cNvSpPr/>
          <p:nvPr/>
        </p:nvSpPr>
        <p:spPr>
          <a:xfrm>
            <a:off x="2717800" y="2849563"/>
            <a:ext cx="1181100" cy="414337"/>
          </a:xfrm>
          <a:prstGeom prst="rect">
            <a:avLst/>
          </a:prstGeom>
          <a:solidFill>
            <a:schemeClr val="accent5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el 3">
            <a:extLst>
              <a:ext uri="{FF2B5EF4-FFF2-40B4-BE49-F238E27FC236}">
                <a16:creationId xmlns="" xmlns:a16="http://schemas.microsoft.com/office/drawing/2014/main" id="{0E9D95FC-F46E-43C3-8640-2A0FB37552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5273" y="1503363"/>
            <a:ext cx="11793894" cy="2387600"/>
          </a:xfr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de-DE" sz="5400" cap="small" dirty="0" err="1" smtClean="0">
                <a:solidFill>
                  <a:srgbClr val="0150A0"/>
                </a:solidFill>
              </a:rPr>
              <a:t>ImageNet-trained</a:t>
            </a:r>
            <a:r>
              <a:rPr lang="de-DE" sz="5400" cap="small" dirty="0" smtClean="0">
                <a:solidFill>
                  <a:srgbClr val="0150A0"/>
                </a:solidFill>
              </a:rPr>
              <a:t> CNNs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are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biased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towards</a:t>
            </a:r>
            <a:r>
              <a:rPr lang="de-DE" sz="5400" cap="small" dirty="0" smtClean="0">
                <a:solidFill>
                  <a:srgbClr val="0150A0"/>
                </a:solidFill>
              </a:rPr>
              <a:t> </a:t>
            </a:r>
            <a:r>
              <a:rPr lang="de-DE" sz="5400" cap="small" dirty="0" err="1" smtClean="0">
                <a:solidFill>
                  <a:srgbClr val="0150A0"/>
                </a:solidFill>
              </a:rPr>
              <a:t>texture</a:t>
            </a:r>
            <a:r>
              <a:rPr lang="de-DE" sz="5400" cap="small" dirty="0" smtClean="0">
                <a:solidFill>
                  <a:srgbClr val="0150A0"/>
                </a:solidFill>
              </a:rPr>
              <a:t>;</a:t>
            </a:r>
            <a:br>
              <a:rPr lang="de-DE" sz="5400" cap="small" dirty="0" smtClean="0">
                <a:solidFill>
                  <a:srgbClr val="0150A0"/>
                </a:solidFill>
              </a:rPr>
            </a:br>
            <a:r>
              <a:rPr lang="de-DE" sz="3200" cap="small" dirty="0" err="1" smtClean="0">
                <a:solidFill>
                  <a:srgbClr val="0150A0"/>
                </a:solidFill>
              </a:rPr>
              <a:t>increasing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shape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bias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improves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accuracy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and</a:t>
            </a:r>
            <a:r>
              <a:rPr lang="de-DE" sz="3200" cap="small" dirty="0" smtClean="0">
                <a:solidFill>
                  <a:srgbClr val="0150A0"/>
                </a:solidFill>
              </a:rPr>
              <a:t> </a:t>
            </a:r>
            <a:r>
              <a:rPr lang="de-DE" sz="3200" cap="small" dirty="0" err="1" smtClean="0">
                <a:solidFill>
                  <a:srgbClr val="0150A0"/>
                </a:solidFill>
              </a:rPr>
              <a:t>robustness</a:t>
            </a:r>
            <a:r>
              <a:rPr lang="de-DE" sz="3200" cap="small" dirty="0" smtClean="0">
                <a:solidFill>
                  <a:srgbClr val="0150A0"/>
                </a:solidFill>
              </a:rPr>
              <a:t/>
            </a:r>
            <a:br>
              <a:rPr lang="de-DE" sz="3200" cap="small" dirty="0" smtClean="0">
                <a:solidFill>
                  <a:srgbClr val="0150A0"/>
                </a:solidFill>
              </a:rPr>
            </a:br>
            <a:r>
              <a:rPr lang="de-DE" sz="2000" cap="small" dirty="0" smtClean="0">
                <a:solidFill>
                  <a:srgbClr val="0150A0"/>
                </a:solidFill>
              </a:rPr>
              <a:t/>
            </a:r>
            <a:br>
              <a:rPr lang="de-DE" sz="2000" cap="small" dirty="0" smtClean="0">
                <a:solidFill>
                  <a:srgbClr val="0150A0"/>
                </a:solidFill>
              </a:rPr>
            </a:br>
            <a:r>
              <a:rPr lang="de-DE" sz="1600" dirty="0" smtClean="0">
                <a:solidFill>
                  <a:srgbClr val="0150A0"/>
                </a:solidFill>
              </a:rPr>
              <a:t> </a:t>
            </a:r>
            <a:br>
              <a:rPr lang="de-DE" sz="1600" dirty="0" smtClean="0">
                <a:solidFill>
                  <a:srgbClr val="0150A0"/>
                </a:solidFill>
              </a:rPr>
            </a:br>
            <a:r>
              <a:rPr lang="de-DE" sz="1600" dirty="0" smtClean="0">
                <a:solidFill>
                  <a:srgbClr val="0150A0"/>
                </a:solidFill>
              </a:rPr>
              <a:t/>
            </a:r>
            <a:br>
              <a:rPr lang="de-DE" sz="1600" dirty="0" smtClean="0">
                <a:solidFill>
                  <a:srgbClr val="0150A0"/>
                </a:solidFill>
              </a:rPr>
            </a:br>
            <a:r>
              <a:rPr lang="de-DE" sz="1600" dirty="0" smtClean="0">
                <a:solidFill>
                  <a:schemeClr val="bg1"/>
                </a:solidFill>
              </a:rPr>
              <a:t>)</a:t>
            </a:r>
            <a:endParaRPr lang="de-DE" sz="3600" dirty="0">
              <a:solidFill>
                <a:schemeClr val="bg1"/>
              </a:solidFill>
            </a:endParaRPr>
          </a:p>
        </p:txBody>
      </p:sp>
      <p:pic>
        <p:nvPicPr>
          <p:cNvPr id="2" name="Grafik 1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4868052" y="3553866"/>
            <a:ext cx="2476402" cy="2521185"/>
          </a:xfrm>
          <a:prstGeom prst="rect">
            <a:avLst/>
          </a:prstGeom>
          <a:ln w="76200">
            <a:solidFill>
              <a:srgbClr val="5B9BD5">
                <a:alpha val="50196"/>
              </a:srgbClr>
            </a:solidFill>
          </a:ln>
        </p:spPr>
      </p:pic>
      <p:sp>
        <p:nvSpPr>
          <p:cNvPr id="10" name="Rechteck 9"/>
          <p:cNvSpPr/>
          <p:nvPr/>
        </p:nvSpPr>
        <p:spPr>
          <a:xfrm>
            <a:off x="6337300" y="6171288"/>
            <a:ext cx="57538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tabLst>
                <a:tab pos="1619250" algn="l"/>
                <a:tab pos="3409950" algn="l"/>
              </a:tabLst>
            </a:pPr>
            <a:r>
              <a:rPr lang="de-DE" b="1" dirty="0">
                <a:solidFill>
                  <a:srgbClr val="0150A0"/>
                </a:solidFill>
              </a:rPr>
              <a:t>DEF</a:t>
            </a:r>
            <a:r>
              <a:rPr lang="de-DE" dirty="0"/>
              <a:t>: </a:t>
            </a:r>
            <a:r>
              <a:rPr lang="de-DE" b="1" dirty="0" err="1"/>
              <a:t>feature</a:t>
            </a:r>
            <a:r>
              <a:rPr lang="de-DE" dirty="0"/>
              <a:t> = </a:t>
            </a:r>
            <a:r>
              <a:rPr lang="de-DE" dirty="0" err="1"/>
              <a:t>sth</a:t>
            </a:r>
            <a:r>
              <a:rPr lang="de-DE" dirty="0"/>
              <a:t>. </a:t>
            </a:r>
            <a:r>
              <a:rPr lang="de-DE" dirty="0" err="1"/>
              <a:t>learned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CNN, </a:t>
            </a:r>
            <a:r>
              <a:rPr lang="de-DE" b="1" dirty="0" err="1"/>
              <a:t>cue</a:t>
            </a:r>
            <a:r>
              <a:rPr lang="de-DE" b="1" dirty="0"/>
              <a:t> </a:t>
            </a:r>
            <a:r>
              <a:rPr lang="de-DE" dirty="0"/>
              <a:t>= a </a:t>
            </a:r>
            <a:r>
              <a:rPr lang="de-DE" dirty="0" err="1"/>
              <a:t>physical</a:t>
            </a:r>
            <a:r>
              <a:rPr lang="de-DE" dirty="0"/>
              <a:t> </a:t>
            </a:r>
            <a:r>
              <a:rPr lang="de-DE" dirty="0" err="1"/>
              <a:t>feature</a:t>
            </a:r>
            <a:endParaRPr lang="de-DE" dirty="0"/>
          </a:p>
        </p:txBody>
      </p:sp>
      <p:pic>
        <p:nvPicPr>
          <p:cNvPr id="11" name="Grafik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405276" y="2931858"/>
            <a:ext cx="2530248" cy="3756138"/>
          </a:xfrm>
          <a:prstGeom prst="rect">
            <a:avLst/>
          </a:prstGeom>
          <a:ln w="76200">
            <a:solidFill>
              <a:srgbClr val="70AD47">
                <a:alpha val="50196"/>
              </a:srgbClr>
            </a:solidFill>
          </a:ln>
        </p:spPr>
      </p:pic>
      <p:pic>
        <p:nvPicPr>
          <p:cNvPr id="13" name="Grafik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037" y="3553866"/>
            <a:ext cx="3756138" cy="2521185"/>
          </a:xfrm>
          <a:prstGeom prst="rect">
            <a:avLst/>
          </a:prstGeom>
          <a:ln w="76200">
            <a:solidFill>
              <a:srgbClr val="FFC000">
                <a:alpha val="50196"/>
              </a:srgbClr>
            </a:solidFill>
          </a:ln>
        </p:spPr>
      </p:pic>
      <p:sp>
        <p:nvSpPr>
          <p:cNvPr id="14" name="Textfeld 13"/>
          <p:cNvSpPr txBox="1"/>
          <p:nvPr/>
        </p:nvSpPr>
        <p:spPr>
          <a:xfrm>
            <a:off x="664037" y="6075051"/>
            <a:ext cx="30632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smtClean="0"/>
              <a:t>1995 </a:t>
            </a:r>
            <a:r>
              <a:rPr lang="de-DE" sz="1400" dirty="0" err="1" smtClean="0"/>
              <a:t>by</a:t>
            </a:r>
            <a:r>
              <a:rPr lang="de-DE" sz="1400" dirty="0" smtClean="0"/>
              <a:t> Yann </a:t>
            </a:r>
            <a:r>
              <a:rPr lang="de-DE" sz="1400" dirty="0" err="1" smtClean="0"/>
              <a:t>LeCun</a:t>
            </a:r>
            <a:r>
              <a:rPr lang="de-DE" sz="1400" dirty="0" smtClean="0"/>
              <a:t> </a:t>
            </a:r>
            <a:r>
              <a:rPr lang="de-DE" sz="1400" dirty="0" err="1" smtClean="0"/>
              <a:t>and</a:t>
            </a:r>
            <a:r>
              <a:rPr lang="de-DE" sz="1400" dirty="0" smtClean="0"/>
              <a:t> </a:t>
            </a:r>
            <a:r>
              <a:rPr lang="de-DE" sz="1400" dirty="0" err="1" smtClean="0"/>
              <a:t>Yoshua</a:t>
            </a:r>
            <a:r>
              <a:rPr lang="de-DE" sz="1400" dirty="0" smtClean="0"/>
              <a:t> </a:t>
            </a:r>
            <a:r>
              <a:rPr lang="de-DE" sz="1400" dirty="0" err="1" smtClean="0"/>
              <a:t>Bengio</a:t>
            </a:r>
            <a:endParaRPr lang="en-GB" sz="1400" dirty="0"/>
          </a:p>
        </p:txBody>
      </p:sp>
      <p:sp>
        <p:nvSpPr>
          <p:cNvPr id="15" name="Textfeld 14"/>
          <p:cNvSpPr txBox="1"/>
          <p:nvPr/>
        </p:nvSpPr>
        <p:spPr>
          <a:xfrm>
            <a:off x="-76138" y="6355954"/>
            <a:ext cx="55878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i="1" dirty="0" smtClean="0">
                <a:solidFill>
                  <a:srgbClr val="FF0000"/>
                </a:solidFill>
              </a:rPr>
              <a:t>TODO: Image by lecture TNN of </a:t>
            </a:r>
            <a:r>
              <a:rPr lang="en-GB" sz="1400" i="1" dirty="0" err="1" smtClean="0">
                <a:solidFill>
                  <a:srgbClr val="FF0000"/>
                </a:solidFill>
              </a:rPr>
              <a:t>Dr</a:t>
            </a:r>
            <a:r>
              <a:rPr lang="en-GB" sz="1400" i="1" dirty="0" err="1">
                <a:solidFill>
                  <a:srgbClr val="FF0000"/>
                </a:solidFill>
              </a:rPr>
              <a:t>.</a:t>
            </a:r>
            <a:r>
              <a:rPr lang="en-GB" sz="1400" i="1" dirty="0">
                <a:solidFill>
                  <a:srgbClr val="FF0000"/>
                </a:solidFill>
              </a:rPr>
              <a:t> Nils </a:t>
            </a:r>
            <a:r>
              <a:rPr lang="en-GB" sz="1400" i="1" dirty="0" err="1">
                <a:solidFill>
                  <a:srgbClr val="FF0000"/>
                </a:solidFill>
              </a:rPr>
              <a:t>Goerke</a:t>
            </a:r>
            <a:r>
              <a:rPr lang="en-GB" sz="1400" i="1" dirty="0">
                <a:solidFill>
                  <a:srgbClr val="FF0000"/>
                </a:solidFill>
              </a:rPr>
              <a:t>, University of Bonn, 1/2020</a:t>
            </a:r>
            <a:endParaRPr lang="en-GB" sz="14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2134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GB" dirty="0" smtClean="0"/>
              <a:t>5 Experimental evaluation</a:t>
            </a:r>
            <a:endParaRPr lang="en-GB" dirty="0"/>
          </a:p>
        </p:txBody>
      </p:sp>
      <p:sp>
        <p:nvSpPr>
          <p:cNvPr id="9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9175" y="1416873"/>
            <a:ext cx="4188673" cy="4923770"/>
          </a:xfrm>
          <a:prstGeom prst="rect">
            <a:avLst/>
          </a:prstGeom>
        </p:spPr>
      </p:pic>
      <p:cxnSp>
        <p:nvCxnSpPr>
          <p:cNvPr id="11" name="Gerader Verbinder 10"/>
          <p:cNvCxnSpPr/>
          <p:nvPr/>
        </p:nvCxnSpPr>
        <p:spPr>
          <a:xfrm>
            <a:off x="4137660" y="2122170"/>
            <a:ext cx="0" cy="3528000"/>
          </a:xfrm>
          <a:prstGeom prst="line">
            <a:avLst/>
          </a:prstGeom>
          <a:ln w="76200">
            <a:solidFill>
              <a:srgbClr val="E2B6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feld 3"/>
          <p:cNvSpPr txBox="1"/>
          <p:nvPr/>
        </p:nvSpPr>
        <p:spPr>
          <a:xfrm rot="20926925">
            <a:off x="1539653" y="3704412"/>
            <a:ext cx="850579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FF0000"/>
                </a:solidFill>
              </a:rPr>
              <a:t>TODO: Figure 1, 2, 4</a:t>
            </a:r>
          </a:p>
          <a:p>
            <a:r>
              <a:rPr lang="en-GB" dirty="0" smtClean="0">
                <a:solidFill>
                  <a:srgbClr val="FF0000"/>
                </a:solidFill>
              </a:rPr>
              <a:t>Both good: natural, greyscale, texture</a:t>
            </a:r>
          </a:p>
          <a:p>
            <a:r>
              <a:rPr lang="en-GB" dirty="0" smtClean="0">
                <a:solidFill>
                  <a:srgbClr val="FF0000"/>
                </a:solidFill>
              </a:rPr>
              <a:t>CNN bad: silhouette, edges (= “object shape”) </a:t>
            </a:r>
            <a:r>
              <a:rPr lang="en-GB" dirty="0" smtClean="0">
                <a:solidFill>
                  <a:srgbClr val="FF0000"/>
                </a:solidFill>
                <a:sym typeface="Wingdings" panose="05000000000000000000" pitchFamily="2" charset="2"/>
              </a:rPr>
              <a:t> CNNS difficulties from natural to sketch</a:t>
            </a:r>
            <a:endParaRPr lang="en-GB" dirty="0">
              <a:solidFill>
                <a:srgbClr val="FF0000"/>
              </a:solidFill>
            </a:endParaRPr>
          </a:p>
        </p:txBody>
      </p:sp>
      <p:cxnSp>
        <p:nvCxnSpPr>
          <p:cNvPr id="25" name="Gerader Verbinder 24"/>
          <p:cNvCxnSpPr/>
          <p:nvPr/>
        </p:nvCxnSpPr>
        <p:spPr>
          <a:xfrm>
            <a:off x="5712460" y="2114758"/>
            <a:ext cx="0" cy="3528000"/>
          </a:xfrm>
          <a:prstGeom prst="line">
            <a:avLst/>
          </a:prstGeom>
          <a:ln w="76200">
            <a:solidFill>
              <a:srgbClr val="D7DCE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r Verbinder 29"/>
          <p:cNvCxnSpPr/>
          <p:nvPr/>
        </p:nvCxnSpPr>
        <p:spPr>
          <a:xfrm>
            <a:off x="6055360" y="2114758"/>
            <a:ext cx="0" cy="3528000"/>
          </a:xfrm>
          <a:prstGeom prst="line">
            <a:avLst/>
          </a:prstGeom>
          <a:ln w="76200">
            <a:solidFill>
              <a:srgbClr val="CAE5E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r Verbinder 31"/>
          <p:cNvCxnSpPr/>
          <p:nvPr/>
        </p:nvCxnSpPr>
        <p:spPr>
          <a:xfrm>
            <a:off x="6312535" y="2122170"/>
            <a:ext cx="0" cy="3528000"/>
          </a:xfrm>
          <a:prstGeom prst="line">
            <a:avLst/>
          </a:prstGeom>
          <a:ln w="76200">
            <a:solidFill>
              <a:srgbClr val="C3C6C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r Verbinder 33"/>
          <p:cNvCxnSpPr/>
          <p:nvPr/>
        </p:nvCxnSpPr>
        <p:spPr>
          <a:xfrm>
            <a:off x="6464935" y="2122170"/>
            <a:ext cx="0" cy="3528000"/>
          </a:xfrm>
          <a:prstGeom prst="line">
            <a:avLst/>
          </a:prstGeom>
          <a:ln w="76200">
            <a:solidFill>
              <a:srgbClr val="AFD0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Grafik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86800" y="4379404"/>
            <a:ext cx="3282235" cy="1991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919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="" xmlns:a16="http://schemas.microsoft.com/office/drawing/2014/main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de-DE" sz="2400" dirty="0" smtClean="0"/>
              <a:t>The </a:t>
            </a:r>
            <a:r>
              <a:rPr lang="de-DE" sz="2400" b="1" dirty="0" err="1" smtClean="0">
                <a:solidFill>
                  <a:srgbClr val="0150A0"/>
                </a:solidFill>
              </a:rPr>
              <a:t>texture</a:t>
            </a:r>
            <a:r>
              <a:rPr lang="de-DE" sz="2400" b="1" dirty="0" smtClean="0">
                <a:solidFill>
                  <a:srgbClr val="0150A0"/>
                </a:solidFill>
              </a:rPr>
              <a:t> </a:t>
            </a:r>
            <a:r>
              <a:rPr lang="de-DE" sz="2400" b="1" dirty="0" err="1" smtClean="0">
                <a:solidFill>
                  <a:srgbClr val="0150A0"/>
                </a:solidFill>
              </a:rPr>
              <a:t>hypothesis</a:t>
            </a:r>
            <a:r>
              <a:rPr lang="de-DE" sz="2400" dirty="0" smtClean="0"/>
              <a:t> </a:t>
            </a:r>
            <a:r>
              <a:rPr lang="de-DE" sz="2400" dirty="0" err="1" smtClean="0"/>
              <a:t>holds</a:t>
            </a:r>
            <a:r>
              <a:rPr lang="de-DE" sz="2400" dirty="0" smtClean="0"/>
              <a:t>: </a:t>
            </a:r>
            <a:r>
              <a:rPr lang="de-DE" sz="2400" dirty="0" err="1" smtClean="0"/>
              <a:t>Classifing</a:t>
            </a:r>
            <a:r>
              <a:rPr lang="de-DE" sz="2400" dirty="0" smtClean="0"/>
              <a:t> </a:t>
            </a:r>
            <a:r>
              <a:rPr lang="de-DE" sz="2400" dirty="0" err="1" smtClean="0"/>
              <a:t>objects</a:t>
            </a:r>
            <a:r>
              <a:rPr lang="de-DE" sz="2400" dirty="0" smtClean="0"/>
              <a:t> </a:t>
            </a:r>
            <a:r>
              <a:rPr lang="de-DE" sz="2400" dirty="0" err="1" smtClean="0"/>
              <a:t>by</a:t>
            </a:r>
            <a:r>
              <a:rPr lang="de-DE" sz="2400" dirty="0" smtClean="0"/>
              <a:t> </a:t>
            </a:r>
            <a:r>
              <a:rPr lang="de-DE" sz="2400" dirty="0" err="1" smtClean="0"/>
              <a:t>textures</a:t>
            </a:r>
            <a:r>
              <a:rPr lang="de-DE" sz="2400" dirty="0" smtClean="0"/>
              <a:t> </a:t>
            </a:r>
            <a:r>
              <a:rPr lang="de-DE" sz="2400" dirty="0" err="1" smtClean="0"/>
              <a:t>is</a:t>
            </a:r>
            <a:r>
              <a:rPr lang="de-DE" sz="2400" dirty="0" smtClean="0"/>
              <a:t> </a:t>
            </a:r>
            <a:r>
              <a:rPr lang="de-DE" sz="2400" dirty="0" err="1" smtClean="0"/>
              <a:t>easier</a:t>
            </a:r>
            <a:r>
              <a:rPr lang="de-DE" sz="2400" dirty="0" smtClean="0"/>
              <a:t> (but </a:t>
            </a:r>
            <a:r>
              <a:rPr lang="de-DE" sz="2400" dirty="0" err="1" smtClean="0"/>
              <a:t>less</a:t>
            </a:r>
            <a:r>
              <a:rPr lang="de-DE" sz="2400" dirty="0" smtClean="0"/>
              <a:t> robust) </a:t>
            </a:r>
            <a:r>
              <a:rPr lang="de-DE" sz="2400" dirty="0" err="1" smtClean="0"/>
              <a:t>than</a:t>
            </a:r>
            <a:r>
              <a:rPr lang="de-DE" sz="2400" dirty="0" smtClean="0"/>
              <a:t> </a:t>
            </a:r>
            <a:r>
              <a:rPr lang="de-DE" sz="2400" dirty="0" err="1" smtClean="0"/>
              <a:t>classifing</a:t>
            </a:r>
            <a:r>
              <a:rPr lang="de-DE" sz="2400" dirty="0" smtClean="0"/>
              <a:t> </a:t>
            </a:r>
            <a:r>
              <a:rPr lang="de-DE" sz="2400" dirty="0" err="1" smtClean="0"/>
              <a:t>them</a:t>
            </a:r>
            <a:r>
              <a:rPr lang="de-DE" sz="2400" dirty="0" smtClean="0"/>
              <a:t> </a:t>
            </a:r>
            <a:r>
              <a:rPr lang="de-DE" sz="2400" dirty="0" err="1" smtClean="0"/>
              <a:t>by</a:t>
            </a:r>
            <a:r>
              <a:rPr lang="de-DE" sz="2400" dirty="0" smtClean="0"/>
              <a:t> </a:t>
            </a:r>
            <a:r>
              <a:rPr lang="de-DE" sz="2400" dirty="0" err="1" smtClean="0"/>
              <a:t>shape</a:t>
            </a:r>
            <a:r>
              <a:rPr lang="de-DE" sz="2400" dirty="0" smtClean="0"/>
              <a:t> – </a:t>
            </a:r>
            <a:r>
              <a:rPr lang="de-DE" sz="2400" dirty="0" err="1" smtClean="0"/>
              <a:t>thus</a:t>
            </a:r>
            <a:r>
              <a:rPr lang="de-DE" sz="2400" dirty="0" smtClean="0"/>
              <a:t> CNNs </a:t>
            </a:r>
            <a:r>
              <a:rPr lang="de-DE" sz="2400" dirty="0" err="1" smtClean="0"/>
              <a:t>tend</a:t>
            </a:r>
            <a:r>
              <a:rPr lang="de-DE" sz="2400" dirty="0" smtClean="0"/>
              <a:t> </a:t>
            </a:r>
            <a:r>
              <a:rPr lang="de-DE" sz="2400" dirty="0" err="1" smtClean="0"/>
              <a:t>to</a:t>
            </a:r>
            <a:r>
              <a:rPr lang="de-DE" sz="2400" dirty="0" smtClean="0"/>
              <a:t> </a:t>
            </a:r>
            <a:r>
              <a:rPr lang="de-DE" sz="2400" dirty="0" err="1" smtClean="0"/>
              <a:t>learn</a:t>
            </a:r>
            <a:r>
              <a:rPr lang="de-DE" sz="2400" dirty="0" smtClean="0"/>
              <a:t> </a:t>
            </a:r>
            <a:r>
              <a:rPr lang="de-DE" sz="2400" dirty="0" err="1" smtClean="0"/>
              <a:t>to</a:t>
            </a:r>
            <a:r>
              <a:rPr lang="de-DE" sz="2400" dirty="0" smtClean="0"/>
              <a:t> </a:t>
            </a:r>
            <a:r>
              <a:rPr lang="de-DE" sz="2400" dirty="0" err="1" smtClean="0"/>
              <a:t>recognize</a:t>
            </a:r>
            <a:r>
              <a:rPr lang="de-DE" sz="2400" dirty="0" smtClean="0"/>
              <a:t> </a:t>
            </a:r>
            <a:r>
              <a:rPr lang="de-DE" sz="2400" dirty="0" err="1" smtClean="0"/>
              <a:t>texture</a:t>
            </a:r>
            <a:endParaRPr lang="de-DE" sz="1800" dirty="0" smtClean="0"/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Results</a:t>
            </a:r>
            <a:endParaRPr lang="de-DE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</p:spTree>
    <p:extLst>
      <p:ext uri="{BB962C8B-B14F-4D97-AF65-F5344CB8AC3E}">
        <p14:creationId xmlns:p14="http://schemas.microsoft.com/office/powerpoint/2010/main" val="3610910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="" xmlns:a16="http://schemas.microsoft.com/office/drawing/2014/main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de-DE" sz="2400" dirty="0" smtClean="0"/>
              <a:t>The </a:t>
            </a:r>
            <a:r>
              <a:rPr lang="de-DE" sz="2400" b="1" dirty="0" err="1" smtClean="0">
                <a:solidFill>
                  <a:srgbClr val="0150A0"/>
                </a:solidFill>
              </a:rPr>
              <a:t>texture</a:t>
            </a:r>
            <a:r>
              <a:rPr lang="de-DE" sz="2400" b="1" dirty="0" smtClean="0">
                <a:solidFill>
                  <a:srgbClr val="0150A0"/>
                </a:solidFill>
              </a:rPr>
              <a:t> </a:t>
            </a:r>
            <a:r>
              <a:rPr lang="de-DE" sz="2400" b="1" dirty="0" err="1" smtClean="0">
                <a:solidFill>
                  <a:srgbClr val="0150A0"/>
                </a:solidFill>
              </a:rPr>
              <a:t>hypothesis</a:t>
            </a:r>
            <a:r>
              <a:rPr lang="de-DE" sz="2400" dirty="0" smtClean="0"/>
              <a:t> </a:t>
            </a:r>
            <a:r>
              <a:rPr lang="de-DE" sz="2400" dirty="0" err="1" smtClean="0"/>
              <a:t>holds</a:t>
            </a:r>
            <a:r>
              <a:rPr lang="de-DE" sz="2400" dirty="0" smtClean="0"/>
              <a:t>: CNNs </a:t>
            </a:r>
            <a:r>
              <a:rPr lang="de-DE" sz="2400" dirty="0" err="1" smtClean="0"/>
              <a:t>tend</a:t>
            </a:r>
            <a:r>
              <a:rPr lang="de-DE" sz="2400" dirty="0" smtClean="0"/>
              <a:t> </a:t>
            </a:r>
            <a:r>
              <a:rPr lang="de-DE" sz="2400" dirty="0" err="1" smtClean="0"/>
              <a:t>to</a:t>
            </a:r>
            <a:r>
              <a:rPr lang="de-DE" sz="2400" dirty="0" smtClean="0"/>
              <a:t> </a:t>
            </a:r>
            <a:r>
              <a:rPr lang="de-DE" sz="2400" dirty="0" err="1" smtClean="0"/>
              <a:t>learn</a:t>
            </a:r>
            <a:r>
              <a:rPr lang="de-DE" sz="2400" dirty="0" smtClean="0"/>
              <a:t> </a:t>
            </a:r>
            <a:r>
              <a:rPr lang="de-DE" sz="2400" dirty="0" err="1" smtClean="0"/>
              <a:t>to</a:t>
            </a:r>
            <a:r>
              <a:rPr lang="de-DE" sz="2400" dirty="0" smtClean="0"/>
              <a:t> </a:t>
            </a:r>
            <a:r>
              <a:rPr lang="de-DE" sz="2400" dirty="0" err="1" smtClean="0"/>
              <a:t>recognize</a:t>
            </a:r>
            <a:r>
              <a:rPr lang="de-DE" sz="2400" dirty="0" smtClean="0"/>
              <a:t> </a:t>
            </a:r>
            <a:r>
              <a:rPr lang="de-DE" sz="2400" dirty="0" err="1" smtClean="0"/>
              <a:t>texture</a:t>
            </a:r>
            <a:r>
              <a:rPr lang="de-DE" sz="2400" dirty="0" smtClean="0"/>
              <a:t> </a:t>
            </a:r>
            <a:r>
              <a:rPr lang="de-DE" sz="2400" dirty="0" err="1" smtClean="0"/>
              <a:t>rather</a:t>
            </a:r>
            <a:r>
              <a:rPr lang="de-DE" sz="2400" dirty="0" smtClean="0"/>
              <a:t> </a:t>
            </a:r>
            <a:r>
              <a:rPr lang="de-DE" sz="2400" dirty="0" err="1" smtClean="0"/>
              <a:t>than</a:t>
            </a:r>
            <a:r>
              <a:rPr lang="de-DE" sz="2400" dirty="0" smtClean="0"/>
              <a:t> </a:t>
            </a:r>
            <a:r>
              <a:rPr lang="de-DE" sz="2400" dirty="0" err="1" smtClean="0"/>
              <a:t>shape</a:t>
            </a:r>
            <a:endParaRPr lang="de-DE" sz="2400" dirty="0" smtClean="0"/>
          </a:p>
          <a:p>
            <a:pPr marL="514350" indent="-514350">
              <a:buFont typeface="+mj-lt"/>
              <a:buAutoNum type="arabicPeriod"/>
            </a:pPr>
            <a:endParaRPr lang="de-DE" sz="240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Results</a:t>
            </a:r>
            <a:endParaRPr lang="de-DE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</p:spTree>
    <p:extLst>
      <p:ext uri="{BB962C8B-B14F-4D97-AF65-F5344CB8AC3E}">
        <p14:creationId xmlns:p14="http://schemas.microsoft.com/office/powerpoint/2010/main" val="2672191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="" xmlns:a16="http://schemas.microsoft.com/office/drawing/2014/main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400" dirty="0" err="1" smtClean="0"/>
              <a:t>Idea</a:t>
            </a:r>
            <a:r>
              <a:rPr lang="de-DE" sz="2400" dirty="0" smtClean="0"/>
              <a:t>: </a:t>
            </a:r>
            <a:r>
              <a:rPr lang="de-DE" sz="2400" b="1" dirty="0" smtClean="0"/>
              <a:t>SIN</a:t>
            </a:r>
            <a:endParaRPr lang="de-DE" sz="1800" b="1" dirty="0" smtClean="0"/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Results</a:t>
            </a:r>
            <a:endParaRPr lang="de-DE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3227" y="3050478"/>
            <a:ext cx="8378646" cy="3342009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812" y="3570263"/>
            <a:ext cx="2511600" cy="250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973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GB" dirty="0" smtClean="0"/>
              <a:t>5 Experimental evaluation</a:t>
            </a:r>
            <a:endParaRPr lang="en-GB" dirty="0"/>
          </a:p>
        </p:txBody>
      </p:sp>
      <p:sp>
        <p:nvSpPr>
          <p:cNvPr id="9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525" y="1301986"/>
            <a:ext cx="6905625" cy="1524000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2785" y="1487487"/>
            <a:ext cx="4168416" cy="4913313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3525" y="3944143"/>
            <a:ext cx="11344275" cy="2211108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 rot="20926925">
            <a:off x="3867743" y="1996266"/>
            <a:ext cx="564385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FF0000"/>
                </a:solidFill>
              </a:rPr>
              <a:t>TODO: Figure 6, </a:t>
            </a:r>
          </a:p>
          <a:p>
            <a:r>
              <a:rPr lang="en-GB" dirty="0" smtClean="0">
                <a:solidFill>
                  <a:srgbClr val="FF0000"/>
                </a:solidFill>
              </a:rPr>
              <a:t>Table 1 and 2</a:t>
            </a:r>
          </a:p>
          <a:p>
            <a:r>
              <a:rPr lang="en-GB" dirty="0" smtClean="0">
                <a:solidFill>
                  <a:srgbClr val="FF0000"/>
                </a:solidFill>
              </a:rPr>
              <a:t>Texture-shape Cue </a:t>
            </a:r>
            <a:r>
              <a:rPr lang="en-GB" dirty="0" smtClean="0">
                <a:solidFill>
                  <a:srgbClr val="FF0000"/>
                </a:solidFill>
              </a:rPr>
              <a:t>Conflict: human (shape), CNN (texture)</a:t>
            </a:r>
            <a:br>
              <a:rPr lang="en-GB" dirty="0" smtClean="0">
                <a:solidFill>
                  <a:srgbClr val="FF0000"/>
                </a:solidFill>
              </a:rPr>
            </a:br>
            <a:r>
              <a:rPr lang="en-GB" dirty="0" smtClean="0">
                <a:solidFill>
                  <a:srgbClr val="FF0000"/>
                </a:solidFill>
              </a:rPr>
              <a:t>(substantial fraction of difficulties = “hard problem”</a:t>
            </a:r>
            <a:endParaRPr lang="en-GB" dirty="0">
              <a:solidFill>
                <a:srgbClr val="FF0000"/>
              </a:solidFill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5366128" y="5672287"/>
            <a:ext cx="5644772" cy="309413"/>
          </a:xfrm>
          <a:prstGeom prst="rect">
            <a:avLst/>
          </a:prstGeom>
          <a:solidFill>
            <a:srgbClr val="70AD47">
              <a:alpha val="50196"/>
            </a:srgb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7152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="" xmlns:a16="http://schemas.microsoft.com/office/drawing/2014/main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de-DE" sz="2400" dirty="0" smtClean="0"/>
              <a:t>The </a:t>
            </a:r>
            <a:r>
              <a:rPr lang="de-DE" sz="2400" b="1" dirty="0" err="1" smtClean="0">
                <a:solidFill>
                  <a:srgbClr val="0150A0"/>
                </a:solidFill>
              </a:rPr>
              <a:t>texture</a:t>
            </a:r>
            <a:r>
              <a:rPr lang="de-DE" sz="2400" b="1" dirty="0" smtClean="0">
                <a:solidFill>
                  <a:srgbClr val="0150A0"/>
                </a:solidFill>
              </a:rPr>
              <a:t> </a:t>
            </a:r>
            <a:r>
              <a:rPr lang="de-DE" sz="2400" b="1" dirty="0" err="1" smtClean="0">
                <a:solidFill>
                  <a:srgbClr val="0150A0"/>
                </a:solidFill>
              </a:rPr>
              <a:t>hypothesis</a:t>
            </a:r>
            <a:r>
              <a:rPr lang="de-DE" sz="2400" dirty="0" smtClean="0"/>
              <a:t> </a:t>
            </a:r>
            <a:r>
              <a:rPr lang="de-DE" sz="2400" dirty="0" err="1" smtClean="0"/>
              <a:t>holds</a:t>
            </a:r>
            <a:r>
              <a:rPr lang="de-DE" sz="2400" dirty="0" smtClean="0"/>
              <a:t>: CNNs </a:t>
            </a:r>
            <a:r>
              <a:rPr lang="de-DE" sz="2400" dirty="0" err="1" smtClean="0"/>
              <a:t>tend</a:t>
            </a:r>
            <a:r>
              <a:rPr lang="de-DE" sz="2400" dirty="0" smtClean="0"/>
              <a:t> </a:t>
            </a:r>
            <a:r>
              <a:rPr lang="de-DE" sz="2400" dirty="0" err="1" smtClean="0"/>
              <a:t>to</a:t>
            </a:r>
            <a:r>
              <a:rPr lang="de-DE" sz="2400" dirty="0" smtClean="0"/>
              <a:t> </a:t>
            </a:r>
            <a:r>
              <a:rPr lang="de-DE" sz="2400" dirty="0" err="1" smtClean="0"/>
              <a:t>learn</a:t>
            </a:r>
            <a:r>
              <a:rPr lang="de-DE" sz="2400" dirty="0" smtClean="0"/>
              <a:t> </a:t>
            </a:r>
            <a:r>
              <a:rPr lang="de-DE" sz="2400" dirty="0" err="1" smtClean="0"/>
              <a:t>to</a:t>
            </a:r>
            <a:r>
              <a:rPr lang="de-DE" sz="2400" dirty="0" smtClean="0"/>
              <a:t> </a:t>
            </a:r>
            <a:r>
              <a:rPr lang="de-DE" sz="2400" dirty="0" err="1" smtClean="0"/>
              <a:t>recognize</a:t>
            </a:r>
            <a:r>
              <a:rPr lang="de-DE" sz="2400" dirty="0" smtClean="0"/>
              <a:t> </a:t>
            </a:r>
            <a:r>
              <a:rPr lang="de-DE" sz="2400" dirty="0" err="1" smtClean="0"/>
              <a:t>texture</a:t>
            </a:r>
            <a:r>
              <a:rPr lang="de-DE" sz="2400" dirty="0" smtClean="0"/>
              <a:t> </a:t>
            </a:r>
            <a:r>
              <a:rPr lang="de-DE" sz="2400" dirty="0" err="1" smtClean="0"/>
              <a:t>rather</a:t>
            </a:r>
            <a:r>
              <a:rPr lang="de-DE" sz="2400" dirty="0" smtClean="0"/>
              <a:t> </a:t>
            </a:r>
            <a:r>
              <a:rPr lang="de-DE" sz="2400" dirty="0" err="1" smtClean="0"/>
              <a:t>than</a:t>
            </a:r>
            <a:r>
              <a:rPr lang="de-DE" sz="2400" dirty="0" smtClean="0"/>
              <a:t> </a:t>
            </a:r>
            <a:r>
              <a:rPr lang="de-DE" sz="2400" dirty="0" err="1" smtClean="0"/>
              <a:t>shape</a:t>
            </a:r>
            <a:endParaRPr lang="de-DE" sz="2400" dirty="0" smtClean="0"/>
          </a:p>
          <a:p>
            <a:pPr marL="514350" indent="-514350">
              <a:buFont typeface="+mj-lt"/>
              <a:buAutoNum type="arabicPeriod"/>
            </a:pPr>
            <a:endParaRPr lang="de-DE" sz="240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Results</a:t>
            </a:r>
            <a:endParaRPr lang="de-DE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</p:spTree>
    <p:extLst>
      <p:ext uri="{BB962C8B-B14F-4D97-AF65-F5344CB8AC3E}">
        <p14:creationId xmlns:p14="http://schemas.microsoft.com/office/powerpoint/2010/main" val="4247265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="" xmlns:a16="http://schemas.microsoft.com/office/drawing/2014/main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de-DE" sz="2400" dirty="0" smtClean="0"/>
              <a:t>The </a:t>
            </a:r>
            <a:r>
              <a:rPr lang="de-DE" sz="2400" b="1" dirty="0" err="1" smtClean="0">
                <a:solidFill>
                  <a:srgbClr val="0150A0"/>
                </a:solidFill>
              </a:rPr>
              <a:t>texture</a:t>
            </a:r>
            <a:r>
              <a:rPr lang="de-DE" sz="2400" b="1" dirty="0" smtClean="0">
                <a:solidFill>
                  <a:srgbClr val="0150A0"/>
                </a:solidFill>
              </a:rPr>
              <a:t> </a:t>
            </a:r>
            <a:r>
              <a:rPr lang="de-DE" sz="2400" b="1" dirty="0" err="1" smtClean="0">
                <a:solidFill>
                  <a:srgbClr val="0150A0"/>
                </a:solidFill>
              </a:rPr>
              <a:t>hypothesis</a:t>
            </a:r>
            <a:r>
              <a:rPr lang="de-DE" sz="2400" dirty="0" smtClean="0"/>
              <a:t> </a:t>
            </a:r>
            <a:r>
              <a:rPr lang="de-DE" sz="2400" dirty="0" err="1" smtClean="0"/>
              <a:t>holds</a:t>
            </a:r>
            <a:r>
              <a:rPr lang="de-DE" sz="2400" dirty="0" smtClean="0"/>
              <a:t>: </a:t>
            </a:r>
            <a:r>
              <a:rPr lang="de-DE" sz="2400" dirty="0" err="1" smtClean="0"/>
              <a:t>Classifing</a:t>
            </a:r>
            <a:r>
              <a:rPr lang="de-DE" sz="2400" dirty="0" smtClean="0"/>
              <a:t> </a:t>
            </a:r>
            <a:r>
              <a:rPr lang="de-DE" sz="2400" dirty="0" err="1" smtClean="0"/>
              <a:t>objects</a:t>
            </a:r>
            <a:r>
              <a:rPr lang="de-DE" sz="2400" dirty="0" smtClean="0"/>
              <a:t> </a:t>
            </a:r>
            <a:r>
              <a:rPr lang="de-DE" sz="2400" dirty="0" err="1" smtClean="0"/>
              <a:t>by</a:t>
            </a:r>
            <a:r>
              <a:rPr lang="de-DE" sz="2400" dirty="0" smtClean="0"/>
              <a:t> </a:t>
            </a:r>
            <a:r>
              <a:rPr lang="de-DE" sz="2400" dirty="0" err="1" smtClean="0"/>
              <a:t>textures</a:t>
            </a:r>
            <a:r>
              <a:rPr lang="de-DE" sz="2400" dirty="0" smtClean="0"/>
              <a:t> </a:t>
            </a:r>
            <a:r>
              <a:rPr lang="de-DE" sz="2400" dirty="0" err="1" smtClean="0"/>
              <a:t>is</a:t>
            </a:r>
            <a:r>
              <a:rPr lang="de-DE" sz="2400" dirty="0" smtClean="0"/>
              <a:t> </a:t>
            </a:r>
            <a:r>
              <a:rPr lang="de-DE" sz="2400" dirty="0" err="1" smtClean="0"/>
              <a:t>easier</a:t>
            </a:r>
            <a:r>
              <a:rPr lang="de-DE" sz="2400" dirty="0" smtClean="0"/>
              <a:t> (but </a:t>
            </a:r>
            <a:r>
              <a:rPr lang="de-DE" sz="2400" dirty="0" err="1" smtClean="0"/>
              <a:t>less</a:t>
            </a:r>
            <a:r>
              <a:rPr lang="de-DE" sz="2400" dirty="0" smtClean="0"/>
              <a:t> robust) </a:t>
            </a:r>
            <a:r>
              <a:rPr lang="de-DE" sz="2400" dirty="0" err="1" smtClean="0"/>
              <a:t>than</a:t>
            </a:r>
            <a:r>
              <a:rPr lang="de-DE" sz="2400" dirty="0" smtClean="0"/>
              <a:t> </a:t>
            </a:r>
            <a:r>
              <a:rPr lang="de-DE" sz="2400" dirty="0" err="1" smtClean="0"/>
              <a:t>classifing</a:t>
            </a:r>
            <a:r>
              <a:rPr lang="de-DE" sz="2400" dirty="0" smtClean="0"/>
              <a:t> </a:t>
            </a:r>
            <a:r>
              <a:rPr lang="de-DE" sz="2400" dirty="0" err="1" smtClean="0"/>
              <a:t>them</a:t>
            </a:r>
            <a:r>
              <a:rPr lang="de-DE" sz="2400" dirty="0" smtClean="0"/>
              <a:t> </a:t>
            </a:r>
            <a:r>
              <a:rPr lang="de-DE" sz="2400" dirty="0" err="1" smtClean="0"/>
              <a:t>by</a:t>
            </a:r>
            <a:r>
              <a:rPr lang="de-DE" sz="2400" dirty="0" smtClean="0"/>
              <a:t> </a:t>
            </a:r>
            <a:r>
              <a:rPr lang="de-DE" sz="2400" dirty="0" err="1" smtClean="0"/>
              <a:t>shape</a:t>
            </a:r>
            <a:r>
              <a:rPr lang="de-DE" sz="2400" dirty="0" smtClean="0"/>
              <a:t> – </a:t>
            </a:r>
            <a:r>
              <a:rPr lang="de-DE" sz="2400" dirty="0" err="1" smtClean="0"/>
              <a:t>thus</a:t>
            </a:r>
            <a:r>
              <a:rPr lang="de-DE" sz="2400" dirty="0" smtClean="0"/>
              <a:t> CNNs </a:t>
            </a:r>
            <a:r>
              <a:rPr lang="de-DE" sz="2400" dirty="0" err="1" smtClean="0"/>
              <a:t>tend</a:t>
            </a:r>
            <a:r>
              <a:rPr lang="de-DE" sz="2400" dirty="0" smtClean="0"/>
              <a:t> </a:t>
            </a:r>
            <a:r>
              <a:rPr lang="de-DE" sz="2400" dirty="0" err="1" smtClean="0"/>
              <a:t>to</a:t>
            </a:r>
            <a:r>
              <a:rPr lang="de-DE" sz="2400" dirty="0" smtClean="0"/>
              <a:t> </a:t>
            </a:r>
            <a:r>
              <a:rPr lang="de-DE" sz="2400" dirty="0" err="1" smtClean="0"/>
              <a:t>learn</a:t>
            </a:r>
            <a:r>
              <a:rPr lang="de-DE" sz="2400" dirty="0" smtClean="0"/>
              <a:t> </a:t>
            </a:r>
            <a:r>
              <a:rPr lang="de-DE" sz="2400" dirty="0" err="1" smtClean="0"/>
              <a:t>to</a:t>
            </a:r>
            <a:r>
              <a:rPr lang="de-DE" sz="2400" dirty="0" smtClean="0"/>
              <a:t> </a:t>
            </a:r>
            <a:r>
              <a:rPr lang="de-DE" sz="2400" dirty="0" err="1" smtClean="0"/>
              <a:t>recognize</a:t>
            </a:r>
            <a:r>
              <a:rPr lang="de-DE" sz="2400" dirty="0" smtClean="0"/>
              <a:t> </a:t>
            </a:r>
            <a:r>
              <a:rPr lang="de-DE" sz="2400" dirty="0" err="1" smtClean="0"/>
              <a:t>texture</a:t>
            </a:r>
            <a:endParaRPr lang="de-DE" sz="1800" dirty="0" smtClean="0"/>
          </a:p>
          <a:p>
            <a:pPr marL="514350" indent="-514350">
              <a:buFont typeface="+mj-lt"/>
              <a:buAutoNum type="arabicPeriod"/>
            </a:pPr>
            <a:r>
              <a:rPr lang="de-DE" sz="2400" dirty="0" smtClean="0"/>
              <a:t>The </a:t>
            </a:r>
            <a:r>
              <a:rPr lang="de-DE" sz="2400" b="1" dirty="0" err="1" smtClean="0">
                <a:solidFill>
                  <a:srgbClr val="0150A0"/>
                </a:solidFill>
              </a:rPr>
              <a:t>texture</a:t>
            </a:r>
            <a:r>
              <a:rPr lang="de-DE" sz="2400" b="1" dirty="0" smtClean="0">
                <a:solidFill>
                  <a:srgbClr val="0150A0"/>
                </a:solidFill>
              </a:rPr>
              <a:t>-bias</a:t>
            </a:r>
            <a:r>
              <a:rPr lang="de-DE" sz="2400" dirty="0" smtClean="0"/>
              <a:t> </a:t>
            </a:r>
            <a:r>
              <a:rPr lang="de-DE" sz="2400" dirty="0" err="1" smtClean="0"/>
              <a:t>of</a:t>
            </a:r>
            <a:r>
              <a:rPr lang="de-DE" sz="2400" dirty="0" smtClean="0"/>
              <a:t> CNNs </a:t>
            </a:r>
            <a:r>
              <a:rPr lang="de-DE" sz="2400" dirty="0" err="1" smtClean="0"/>
              <a:t>is</a:t>
            </a:r>
            <a:r>
              <a:rPr lang="de-DE" sz="2400" dirty="0" smtClean="0"/>
              <a:t> </a:t>
            </a:r>
            <a:r>
              <a:rPr lang="de-DE" sz="2400" dirty="0" err="1" smtClean="0"/>
              <a:t>induced</a:t>
            </a:r>
            <a:r>
              <a:rPr lang="de-DE" sz="2400" dirty="0" smtClean="0"/>
              <a:t> </a:t>
            </a:r>
            <a:r>
              <a:rPr lang="de-DE" sz="2400" dirty="0" err="1" smtClean="0"/>
              <a:t>by</a:t>
            </a:r>
            <a:r>
              <a:rPr lang="de-DE" sz="2400" dirty="0" smtClean="0"/>
              <a:t> </a:t>
            </a:r>
            <a:r>
              <a:rPr lang="de-DE" sz="2400" dirty="0" err="1" smtClean="0"/>
              <a:t>the</a:t>
            </a:r>
            <a:r>
              <a:rPr lang="de-DE" sz="2400" dirty="0" smtClean="0"/>
              <a:t> </a:t>
            </a:r>
            <a:r>
              <a:rPr lang="de-DE" sz="2400" dirty="0" err="1" smtClean="0"/>
              <a:t>training</a:t>
            </a:r>
            <a:r>
              <a:rPr lang="de-DE" sz="2400" dirty="0" smtClean="0"/>
              <a:t> </a:t>
            </a:r>
            <a:r>
              <a:rPr lang="de-DE" sz="2400" dirty="0" err="1" smtClean="0"/>
              <a:t>setup</a:t>
            </a:r>
            <a:r>
              <a:rPr lang="de-DE" sz="2400" dirty="0" smtClean="0"/>
              <a:t> (</a:t>
            </a:r>
            <a:r>
              <a:rPr lang="de-DE" sz="2400" dirty="0" err="1" smtClean="0"/>
              <a:t>data</a:t>
            </a:r>
            <a:r>
              <a:rPr lang="de-DE" sz="2400" dirty="0" smtClean="0"/>
              <a:t>) </a:t>
            </a:r>
            <a:r>
              <a:rPr lang="de-DE" sz="2400" dirty="0" err="1" smtClean="0"/>
              <a:t>and</a:t>
            </a:r>
            <a:r>
              <a:rPr lang="de-DE" sz="2400" dirty="0" smtClean="0"/>
              <a:t> </a:t>
            </a:r>
            <a:r>
              <a:rPr lang="de-DE" sz="2400" dirty="0" err="1" smtClean="0"/>
              <a:t>thus</a:t>
            </a:r>
            <a:r>
              <a:rPr lang="de-DE" sz="2400" dirty="0" smtClean="0"/>
              <a:t> </a:t>
            </a:r>
            <a:r>
              <a:rPr lang="de-DE" sz="2400" dirty="0" err="1" smtClean="0"/>
              <a:t>can</a:t>
            </a:r>
            <a:r>
              <a:rPr lang="de-DE" sz="2400" dirty="0" smtClean="0"/>
              <a:t> </a:t>
            </a:r>
            <a:r>
              <a:rPr lang="de-DE" sz="2400" dirty="0" err="1" smtClean="0"/>
              <a:t>be</a:t>
            </a:r>
            <a:r>
              <a:rPr lang="de-DE" sz="2400" dirty="0" smtClean="0"/>
              <a:t> </a:t>
            </a:r>
            <a:r>
              <a:rPr lang="de-DE" sz="2400" dirty="0" err="1" smtClean="0"/>
              <a:t>cured</a:t>
            </a:r>
            <a:r>
              <a:rPr lang="de-DE" sz="2400" dirty="0" smtClean="0"/>
              <a:t> </a:t>
            </a:r>
            <a:r>
              <a:rPr lang="de-DE" sz="2400" dirty="0" err="1" smtClean="0"/>
              <a:t>and</a:t>
            </a:r>
            <a:r>
              <a:rPr lang="de-DE" sz="2400" dirty="0" smtClean="0"/>
              <a:t> </a:t>
            </a:r>
            <a:r>
              <a:rPr lang="de-DE" sz="2400" b="1" dirty="0" err="1" smtClean="0">
                <a:solidFill>
                  <a:srgbClr val="0150A0"/>
                </a:solidFill>
              </a:rPr>
              <a:t>changed</a:t>
            </a:r>
            <a:r>
              <a:rPr lang="de-DE" sz="2400" b="1" dirty="0" smtClean="0">
                <a:solidFill>
                  <a:srgbClr val="0150A0"/>
                </a:solidFill>
              </a:rPr>
              <a:t> </a:t>
            </a:r>
            <a:r>
              <a:rPr lang="de-DE" sz="2400" b="1" dirty="0" err="1" smtClean="0">
                <a:solidFill>
                  <a:srgbClr val="0150A0"/>
                </a:solidFill>
              </a:rPr>
              <a:t>towards</a:t>
            </a:r>
            <a:r>
              <a:rPr lang="de-DE" sz="2400" dirty="0" smtClean="0"/>
              <a:t> a </a:t>
            </a:r>
            <a:r>
              <a:rPr lang="de-DE" sz="2400" b="1" dirty="0" err="1" smtClean="0"/>
              <a:t>shape</a:t>
            </a:r>
            <a:r>
              <a:rPr lang="de-DE" sz="2400" b="1" dirty="0" smtClean="0"/>
              <a:t>-bias</a:t>
            </a:r>
          </a:p>
          <a:p>
            <a:pPr marL="514350" indent="-514350">
              <a:buFont typeface="+mj-lt"/>
              <a:buAutoNum type="arabicPeriod"/>
            </a:pPr>
            <a:r>
              <a:rPr lang="de-DE" sz="2400" dirty="0" smtClean="0"/>
              <a:t>CNNs </a:t>
            </a:r>
            <a:r>
              <a:rPr lang="de-DE" sz="2400" dirty="0" err="1" smtClean="0"/>
              <a:t>trained</a:t>
            </a:r>
            <a:r>
              <a:rPr lang="de-DE" sz="2400" dirty="0" smtClean="0"/>
              <a:t> </a:t>
            </a:r>
            <a:r>
              <a:rPr lang="de-DE" sz="2400" dirty="0" err="1" smtClean="0"/>
              <a:t>with</a:t>
            </a:r>
            <a:r>
              <a:rPr lang="de-DE" sz="2400" dirty="0" smtClean="0"/>
              <a:t> a </a:t>
            </a:r>
            <a:r>
              <a:rPr lang="de-DE" sz="2400" dirty="0" err="1" smtClean="0"/>
              <a:t>shape</a:t>
            </a:r>
            <a:r>
              <a:rPr lang="de-DE" sz="2400" dirty="0" smtClean="0"/>
              <a:t>-bias </a:t>
            </a:r>
            <a:r>
              <a:rPr lang="de-DE" sz="2400" dirty="0" err="1" smtClean="0"/>
              <a:t>are</a:t>
            </a:r>
            <a:r>
              <a:rPr lang="de-DE" sz="2400" dirty="0" smtClean="0"/>
              <a:t> </a:t>
            </a:r>
            <a:r>
              <a:rPr lang="de-DE" sz="2400" dirty="0" err="1" smtClean="0"/>
              <a:t>more</a:t>
            </a:r>
            <a:endParaRPr lang="de-DE" sz="2400" dirty="0" smtClean="0"/>
          </a:p>
          <a:p>
            <a:pPr marL="857250" lvl="1" indent="-514350">
              <a:buFont typeface="+mj-lt"/>
              <a:buAutoNum type="arabicPeriod"/>
            </a:pPr>
            <a:r>
              <a:rPr lang="de-DE" sz="2000" dirty="0" smtClean="0"/>
              <a:t>robust </a:t>
            </a:r>
            <a:r>
              <a:rPr lang="de-DE" sz="2000" dirty="0" err="1" smtClean="0"/>
              <a:t>to</a:t>
            </a:r>
            <a:r>
              <a:rPr lang="de-DE" sz="2000" dirty="0" smtClean="0"/>
              <a:t> </a:t>
            </a:r>
            <a:r>
              <a:rPr lang="de-DE" sz="2000" dirty="0" err="1" smtClean="0"/>
              <a:t>distortion</a:t>
            </a:r>
            <a:endParaRPr lang="de-DE" sz="2000" dirty="0" smtClean="0"/>
          </a:p>
          <a:p>
            <a:pPr marL="857250" lvl="1" indent="-514350">
              <a:buFont typeface="+mj-lt"/>
              <a:buAutoNum type="arabicPeriod"/>
            </a:pPr>
            <a:r>
              <a:rPr lang="de-DE" sz="2000" dirty="0" smtClean="0"/>
              <a:t>Performant (</a:t>
            </a:r>
            <a:r>
              <a:rPr lang="de-DE" sz="2000" dirty="0" err="1" smtClean="0"/>
              <a:t>with</a:t>
            </a:r>
            <a:r>
              <a:rPr lang="de-DE" sz="2000" dirty="0" smtClean="0"/>
              <a:t> </a:t>
            </a:r>
            <a:r>
              <a:rPr lang="de-DE" sz="2000" dirty="0" err="1" smtClean="0"/>
              <a:t>respect</a:t>
            </a:r>
            <a:r>
              <a:rPr lang="de-DE" sz="2000" dirty="0" smtClean="0"/>
              <a:t> </a:t>
            </a:r>
            <a:r>
              <a:rPr lang="de-DE" sz="2000" dirty="0" err="1" smtClean="0"/>
              <a:t>to</a:t>
            </a:r>
            <a:r>
              <a:rPr lang="de-DE" sz="2000" dirty="0" smtClean="0"/>
              <a:t> </a:t>
            </a:r>
            <a:r>
              <a:rPr lang="de-DE" sz="2000" dirty="0" err="1" smtClean="0"/>
              <a:t>classification</a:t>
            </a:r>
            <a:r>
              <a:rPr lang="de-DE" sz="2000" dirty="0" smtClean="0"/>
              <a:t> </a:t>
            </a:r>
            <a:r>
              <a:rPr lang="de-DE" sz="2000" dirty="0" err="1" smtClean="0"/>
              <a:t>and</a:t>
            </a:r>
            <a:r>
              <a:rPr lang="de-DE" sz="2000" dirty="0" smtClean="0"/>
              <a:t> </a:t>
            </a:r>
            <a:r>
              <a:rPr lang="de-DE" sz="2000" dirty="0" err="1" smtClean="0"/>
              <a:t>object</a:t>
            </a:r>
            <a:r>
              <a:rPr lang="de-DE" sz="2000" dirty="0" smtClean="0"/>
              <a:t> </a:t>
            </a:r>
            <a:r>
              <a:rPr lang="de-DE" sz="2000" dirty="0" err="1" smtClean="0"/>
              <a:t>recognition</a:t>
            </a:r>
            <a:r>
              <a:rPr lang="de-DE" sz="2000" dirty="0" smtClean="0"/>
              <a:t>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Results</a:t>
            </a:r>
            <a:endParaRPr lang="de-DE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</p:spTree>
    <p:extLst>
      <p:ext uri="{BB962C8B-B14F-4D97-AF65-F5344CB8AC3E}">
        <p14:creationId xmlns:p14="http://schemas.microsoft.com/office/powerpoint/2010/main" val="3361896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="" xmlns:a16="http://schemas.microsoft.com/office/drawing/2014/main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de-DE" sz="2400" dirty="0" smtClean="0"/>
              <a:t>The </a:t>
            </a:r>
            <a:r>
              <a:rPr lang="de-DE" sz="2400" b="1" dirty="0" err="1" smtClean="0">
                <a:solidFill>
                  <a:srgbClr val="0150A0"/>
                </a:solidFill>
              </a:rPr>
              <a:t>texture</a:t>
            </a:r>
            <a:r>
              <a:rPr lang="de-DE" sz="2400" b="1" dirty="0" smtClean="0">
                <a:solidFill>
                  <a:srgbClr val="0150A0"/>
                </a:solidFill>
              </a:rPr>
              <a:t> </a:t>
            </a:r>
            <a:r>
              <a:rPr lang="de-DE" sz="2400" b="1" dirty="0" err="1" smtClean="0">
                <a:solidFill>
                  <a:srgbClr val="0150A0"/>
                </a:solidFill>
              </a:rPr>
              <a:t>hypothesis</a:t>
            </a:r>
            <a:r>
              <a:rPr lang="de-DE" sz="2400" dirty="0" smtClean="0"/>
              <a:t> </a:t>
            </a:r>
            <a:r>
              <a:rPr lang="de-DE" sz="2400" dirty="0" err="1" smtClean="0"/>
              <a:t>holds</a:t>
            </a:r>
            <a:r>
              <a:rPr lang="de-DE" sz="2400" dirty="0" smtClean="0"/>
              <a:t>: </a:t>
            </a:r>
            <a:r>
              <a:rPr lang="de-DE" sz="2400" dirty="0" err="1" smtClean="0"/>
              <a:t>Classifing</a:t>
            </a:r>
            <a:r>
              <a:rPr lang="de-DE" sz="2400" dirty="0" smtClean="0"/>
              <a:t> </a:t>
            </a:r>
            <a:r>
              <a:rPr lang="de-DE" sz="2400" dirty="0" err="1" smtClean="0"/>
              <a:t>objects</a:t>
            </a:r>
            <a:r>
              <a:rPr lang="de-DE" sz="2400" dirty="0" smtClean="0"/>
              <a:t> </a:t>
            </a:r>
            <a:r>
              <a:rPr lang="de-DE" sz="2400" dirty="0" err="1" smtClean="0"/>
              <a:t>by</a:t>
            </a:r>
            <a:r>
              <a:rPr lang="de-DE" sz="2400" dirty="0" smtClean="0"/>
              <a:t> </a:t>
            </a:r>
            <a:r>
              <a:rPr lang="de-DE" sz="2400" dirty="0" err="1" smtClean="0"/>
              <a:t>textures</a:t>
            </a:r>
            <a:r>
              <a:rPr lang="de-DE" sz="2400" dirty="0" smtClean="0"/>
              <a:t> </a:t>
            </a:r>
            <a:r>
              <a:rPr lang="de-DE" sz="2400" dirty="0" err="1" smtClean="0"/>
              <a:t>is</a:t>
            </a:r>
            <a:r>
              <a:rPr lang="de-DE" sz="2400" dirty="0" smtClean="0"/>
              <a:t> </a:t>
            </a:r>
            <a:r>
              <a:rPr lang="de-DE" sz="2400" dirty="0" err="1" smtClean="0"/>
              <a:t>easier</a:t>
            </a:r>
            <a:r>
              <a:rPr lang="de-DE" sz="2400" dirty="0" smtClean="0"/>
              <a:t> (but </a:t>
            </a:r>
            <a:r>
              <a:rPr lang="de-DE" sz="2400" dirty="0" err="1" smtClean="0"/>
              <a:t>less</a:t>
            </a:r>
            <a:r>
              <a:rPr lang="de-DE" sz="2400" dirty="0" smtClean="0"/>
              <a:t> robust) </a:t>
            </a:r>
            <a:r>
              <a:rPr lang="de-DE" sz="2400" dirty="0" err="1" smtClean="0"/>
              <a:t>than</a:t>
            </a:r>
            <a:r>
              <a:rPr lang="de-DE" sz="2400" dirty="0" smtClean="0"/>
              <a:t> </a:t>
            </a:r>
            <a:r>
              <a:rPr lang="de-DE" sz="2400" dirty="0" err="1" smtClean="0"/>
              <a:t>classifing</a:t>
            </a:r>
            <a:r>
              <a:rPr lang="de-DE" sz="2400" dirty="0" smtClean="0"/>
              <a:t> </a:t>
            </a:r>
            <a:r>
              <a:rPr lang="de-DE" sz="2400" dirty="0" err="1" smtClean="0"/>
              <a:t>them</a:t>
            </a:r>
            <a:r>
              <a:rPr lang="de-DE" sz="2400" dirty="0" smtClean="0"/>
              <a:t> </a:t>
            </a:r>
            <a:r>
              <a:rPr lang="de-DE" sz="2400" dirty="0" err="1" smtClean="0"/>
              <a:t>by</a:t>
            </a:r>
            <a:r>
              <a:rPr lang="de-DE" sz="2400" dirty="0" smtClean="0"/>
              <a:t> </a:t>
            </a:r>
            <a:r>
              <a:rPr lang="de-DE" sz="2400" dirty="0" err="1" smtClean="0"/>
              <a:t>shape</a:t>
            </a:r>
            <a:r>
              <a:rPr lang="de-DE" sz="2400" dirty="0" smtClean="0"/>
              <a:t> – </a:t>
            </a:r>
            <a:r>
              <a:rPr lang="de-DE" sz="2400" dirty="0" err="1" smtClean="0"/>
              <a:t>thus</a:t>
            </a:r>
            <a:r>
              <a:rPr lang="de-DE" sz="2400" dirty="0" smtClean="0"/>
              <a:t> CNNs </a:t>
            </a:r>
            <a:r>
              <a:rPr lang="de-DE" sz="2400" dirty="0" err="1" smtClean="0"/>
              <a:t>tend</a:t>
            </a:r>
            <a:r>
              <a:rPr lang="de-DE" sz="2400" dirty="0" smtClean="0"/>
              <a:t> </a:t>
            </a:r>
            <a:r>
              <a:rPr lang="de-DE" sz="2400" dirty="0" err="1" smtClean="0"/>
              <a:t>to</a:t>
            </a:r>
            <a:r>
              <a:rPr lang="de-DE" sz="2400" dirty="0" smtClean="0"/>
              <a:t> </a:t>
            </a:r>
            <a:r>
              <a:rPr lang="de-DE" sz="2400" dirty="0" err="1" smtClean="0"/>
              <a:t>learn</a:t>
            </a:r>
            <a:r>
              <a:rPr lang="de-DE" sz="2400" dirty="0" smtClean="0"/>
              <a:t> </a:t>
            </a:r>
            <a:r>
              <a:rPr lang="de-DE" sz="2400" dirty="0" err="1" smtClean="0"/>
              <a:t>to</a:t>
            </a:r>
            <a:r>
              <a:rPr lang="de-DE" sz="2400" dirty="0" smtClean="0"/>
              <a:t> </a:t>
            </a:r>
            <a:r>
              <a:rPr lang="de-DE" sz="2400" dirty="0" err="1" smtClean="0"/>
              <a:t>recognize</a:t>
            </a:r>
            <a:r>
              <a:rPr lang="de-DE" sz="2400" dirty="0" smtClean="0"/>
              <a:t> </a:t>
            </a:r>
            <a:r>
              <a:rPr lang="de-DE" sz="2400" dirty="0" err="1" smtClean="0"/>
              <a:t>texture</a:t>
            </a:r>
            <a:endParaRPr lang="de-DE" sz="1800" dirty="0" smtClean="0"/>
          </a:p>
          <a:p>
            <a:pPr marL="514350" indent="-514350">
              <a:buFont typeface="+mj-lt"/>
              <a:buAutoNum type="arabicPeriod"/>
            </a:pPr>
            <a:r>
              <a:rPr lang="de-DE" sz="2400" dirty="0" smtClean="0"/>
              <a:t>The </a:t>
            </a:r>
            <a:r>
              <a:rPr lang="de-DE" sz="2400" b="1" dirty="0" err="1" smtClean="0">
                <a:solidFill>
                  <a:srgbClr val="0150A0"/>
                </a:solidFill>
              </a:rPr>
              <a:t>texture</a:t>
            </a:r>
            <a:r>
              <a:rPr lang="de-DE" sz="2400" b="1" dirty="0" smtClean="0">
                <a:solidFill>
                  <a:srgbClr val="0150A0"/>
                </a:solidFill>
              </a:rPr>
              <a:t>-bias</a:t>
            </a:r>
            <a:r>
              <a:rPr lang="de-DE" sz="2400" dirty="0" smtClean="0"/>
              <a:t> </a:t>
            </a:r>
            <a:r>
              <a:rPr lang="de-DE" sz="2400" dirty="0" err="1" smtClean="0"/>
              <a:t>of</a:t>
            </a:r>
            <a:r>
              <a:rPr lang="de-DE" sz="2400" dirty="0" smtClean="0"/>
              <a:t> CNNs </a:t>
            </a:r>
            <a:r>
              <a:rPr lang="de-DE" sz="2400" dirty="0" err="1" smtClean="0"/>
              <a:t>is</a:t>
            </a:r>
            <a:r>
              <a:rPr lang="de-DE" sz="2400" dirty="0" smtClean="0"/>
              <a:t> </a:t>
            </a:r>
            <a:r>
              <a:rPr lang="de-DE" sz="2400" dirty="0" err="1" smtClean="0"/>
              <a:t>induced</a:t>
            </a:r>
            <a:r>
              <a:rPr lang="de-DE" sz="2400" dirty="0" smtClean="0"/>
              <a:t> </a:t>
            </a:r>
            <a:r>
              <a:rPr lang="de-DE" sz="2400" dirty="0" err="1" smtClean="0"/>
              <a:t>by</a:t>
            </a:r>
            <a:r>
              <a:rPr lang="de-DE" sz="2400" dirty="0" smtClean="0"/>
              <a:t> </a:t>
            </a:r>
            <a:r>
              <a:rPr lang="de-DE" sz="2400" dirty="0" err="1" smtClean="0"/>
              <a:t>the</a:t>
            </a:r>
            <a:r>
              <a:rPr lang="de-DE" sz="2400" dirty="0" smtClean="0"/>
              <a:t> </a:t>
            </a:r>
            <a:r>
              <a:rPr lang="de-DE" sz="2400" dirty="0" err="1" smtClean="0"/>
              <a:t>training</a:t>
            </a:r>
            <a:r>
              <a:rPr lang="de-DE" sz="2400" dirty="0" smtClean="0"/>
              <a:t> </a:t>
            </a:r>
            <a:r>
              <a:rPr lang="de-DE" sz="2400" dirty="0" err="1" smtClean="0"/>
              <a:t>setup</a:t>
            </a:r>
            <a:r>
              <a:rPr lang="de-DE" sz="2400" dirty="0" smtClean="0"/>
              <a:t> (</a:t>
            </a:r>
            <a:r>
              <a:rPr lang="de-DE" sz="2400" dirty="0" err="1" smtClean="0"/>
              <a:t>data</a:t>
            </a:r>
            <a:r>
              <a:rPr lang="de-DE" sz="2400" dirty="0" smtClean="0"/>
              <a:t>) </a:t>
            </a:r>
            <a:r>
              <a:rPr lang="de-DE" sz="2400" dirty="0" err="1" smtClean="0"/>
              <a:t>and</a:t>
            </a:r>
            <a:r>
              <a:rPr lang="de-DE" sz="2400" dirty="0" smtClean="0"/>
              <a:t> </a:t>
            </a:r>
            <a:r>
              <a:rPr lang="de-DE" sz="2400" dirty="0" err="1" smtClean="0"/>
              <a:t>thus</a:t>
            </a:r>
            <a:r>
              <a:rPr lang="de-DE" sz="2400" dirty="0" smtClean="0"/>
              <a:t> </a:t>
            </a:r>
            <a:r>
              <a:rPr lang="de-DE" sz="2400" dirty="0" err="1" smtClean="0"/>
              <a:t>can</a:t>
            </a:r>
            <a:r>
              <a:rPr lang="de-DE" sz="2400" dirty="0" smtClean="0"/>
              <a:t> </a:t>
            </a:r>
            <a:r>
              <a:rPr lang="de-DE" sz="2400" dirty="0" err="1" smtClean="0"/>
              <a:t>be</a:t>
            </a:r>
            <a:r>
              <a:rPr lang="de-DE" sz="2400" dirty="0" smtClean="0"/>
              <a:t> </a:t>
            </a:r>
            <a:r>
              <a:rPr lang="de-DE" sz="2400" dirty="0" err="1" smtClean="0"/>
              <a:t>cured</a:t>
            </a:r>
            <a:r>
              <a:rPr lang="de-DE" sz="2400" dirty="0" smtClean="0"/>
              <a:t> </a:t>
            </a:r>
            <a:r>
              <a:rPr lang="de-DE" sz="2400" dirty="0" err="1" smtClean="0"/>
              <a:t>and</a:t>
            </a:r>
            <a:r>
              <a:rPr lang="de-DE" sz="2400" dirty="0" smtClean="0"/>
              <a:t> </a:t>
            </a:r>
            <a:r>
              <a:rPr lang="de-DE" sz="2400" b="1" dirty="0" err="1" smtClean="0">
                <a:solidFill>
                  <a:srgbClr val="0150A0"/>
                </a:solidFill>
              </a:rPr>
              <a:t>changed</a:t>
            </a:r>
            <a:r>
              <a:rPr lang="de-DE" sz="2400" b="1" dirty="0" smtClean="0">
                <a:solidFill>
                  <a:srgbClr val="0150A0"/>
                </a:solidFill>
              </a:rPr>
              <a:t> </a:t>
            </a:r>
            <a:r>
              <a:rPr lang="de-DE" sz="2400" b="1" dirty="0" err="1" smtClean="0">
                <a:solidFill>
                  <a:srgbClr val="0150A0"/>
                </a:solidFill>
              </a:rPr>
              <a:t>towards</a:t>
            </a:r>
            <a:r>
              <a:rPr lang="de-DE" sz="2400" dirty="0" smtClean="0"/>
              <a:t> a </a:t>
            </a:r>
            <a:r>
              <a:rPr lang="de-DE" sz="2400" b="1" dirty="0" err="1" smtClean="0"/>
              <a:t>shape</a:t>
            </a:r>
            <a:r>
              <a:rPr lang="de-DE" sz="2400" b="1" dirty="0" smtClean="0"/>
              <a:t>-bias</a:t>
            </a:r>
          </a:p>
          <a:p>
            <a:pPr marL="514350" indent="-514350">
              <a:buFont typeface="+mj-lt"/>
              <a:buAutoNum type="arabicPeriod"/>
            </a:pPr>
            <a:r>
              <a:rPr lang="de-DE" sz="2400" dirty="0" smtClean="0"/>
              <a:t>CNNs </a:t>
            </a:r>
            <a:r>
              <a:rPr lang="de-DE" sz="2400" dirty="0" err="1" smtClean="0"/>
              <a:t>trained</a:t>
            </a:r>
            <a:r>
              <a:rPr lang="de-DE" sz="2400" dirty="0" smtClean="0"/>
              <a:t> </a:t>
            </a:r>
            <a:r>
              <a:rPr lang="de-DE" sz="2400" dirty="0" err="1" smtClean="0"/>
              <a:t>with</a:t>
            </a:r>
            <a:r>
              <a:rPr lang="de-DE" sz="2400" dirty="0" smtClean="0"/>
              <a:t> a </a:t>
            </a:r>
            <a:r>
              <a:rPr lang="de-DE" sz="2400" dirty="0" err="1" smtClean="0"/>
              <a:t>shape</a:t>
            </a:r>
            <a:r>
              <a:rPr lang="de-DE" sz="2400" dirty="0" smtClean="0"/>
              <a:t>-bias </a:t>
            </a:r>
            <a:r>
              <a:rPr lang="de-DE" sz="2400" dirty="0" err="1" smtClean="0"/>
              <a:t>are</a:t>
            </a:r>
            <a:r>
              <a:rPr lang="de-DE" sz="2400" dirty="0" smtClean="0"/>
              <a:t> </a:t>
            </a:r>
            <a:r>
              <a:rPr lang="de-DE" sz="2400" dirty="0" err="1" smtClean="0"/>
              <a:t>more</a:t>
            </a:r>
            <a:endParaRPr lang="de-DE" sz="2400" dirty="0" smtClean="0"/>
          </a:p>
          <a:p>
            <a:pPr marL="857250" lvl="1" indent="-514350">
              <a:buFont typeface="+mj-lt"/>
              <a:buAutoNum type="arabicPeriod"/>
            </a:pPr>
            <a:r>
              <a:rPr lang="de-DE" sz="2000" dirty="0" smtClean="0"/>
              <a:t>robust </a:t>
            </a:r>
            <a:r>
              <a:rPr lang="de-DE" sz="2000" dirty="0" err="1" smtClean="0"/>
              <a:t>to</a:t>
            </a:r>
            <a:r>
              <a:rPr lang="de-DE" sz="2000" dirty="0" smtClean="0"/>
              <a:t> </a:t>
            </a:r>
            <a:r>
              <a:rPr lang="de-DE" sz="2000" dirty="0" err="1" smtClean="0"/>
              <a:t>distortion</a:t>
            </a:r>
            <a:endParaRPr lang="de-DE" sz="2000" dirty="0" smtClean="0"/>
          </a:p>
          <a:p>
            <a:pPr marL="857250" lvl="1" indent="-514350">
              <a:buFont typeface="+mj-lt"/>
              <a:buAutoNum type="arabicPeriod"/>
            </a:pPr>
            <a:r>
              <a:rPr lang="de-DE" sz="2000" dirty="0" smtClean="0"/>
              <a:t>Performant (</a:t>
            </a:r>
            <a:r>
              <a:rPr lang="de-DE" sz="2000" dirty="0" err="1" smtClean="0"/>
              <a:t>with</a:t>
            </a:r>
            <a:r>
              <a:rPr lang="de-DE" sz="2000" dirty="0" smtClean="0"/>
              <a:t> </a:t>
            </a:r>
            <a:r>
              <a:rPr lang="de-DE" sz="2000" dirty="0" err="1" smtClean="0"/>
              <a:t>respect</a:t>
            </a:r>
            <a:r>
              <a:rPr lang="de-DE" sz="2000" dirty="0" smtClean="0"/>
              <a:t> </a:t>
            </a:r>
            <a:r>
              <a:rPr lang="de-DE" sz="2000" dirty="0" err="1" smtClean="0"/>
              <a:t>to</a:t>
            </a:r>
            <a:r>
              <a:rPr lang="de-DE" sz="2000" dirty="0" smtClean="0"/>
              <a:t> </a:t>
            </a:r>
            <a:r>
              <a:rPr lang="de-DE" sz="2000" dirty="0" err="1" smtClean="0"/>
              <a:t>classification</a:t>
            </a:r>
            <a:r>
              <a:rPr lang="de-DE" sz="2000" dirty="0" smtClean="0"/>
              <a:t> </a:t>
            </a:r>
            <a:r>
              <a:rPr lang="de-DE" sz="2000" dirty="0" err="1" smtClean="0"/>
              <a:t>and</a:t>
            </a:r>
            <a:r>
              <a:rPr lang="de-DE" sz="2000" dirty="0" smtClean="0"/>
              <a:t> </a:t>
            </a:r>
            <a:r>
              <a:rPr lang="de-DE" sz="2000" dirty="0" err="1" smtClean="0"/>
              <a:t>object</a:t>
            </a:r>
            <a:r>
              <a:rPr lang="de-DE" sz="2000" dirty="0" smtClean="0"/>
              <a:t> </a:t>
            </a:r>
            <a:r>
              <a:rPr lang="de-DE" sz="2000" dirty="0" err="1" smtClean="0"/>
              <a:t>recognition</a:t>
            </a:r>
            <a:r>
              <a:rPr lang="de-DE" sz="2000" dirty="0" smtClean="0"/>
              <a:t>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2B3039ED-CBD4-4DB0-AD4F-1CBB73A0DB3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Conclusion</a:t>
            </a:r>
            <a:endParaRPr lang="de-DE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13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</p:spTree>
    <p:extLst>
      <p:ext uri="{BB962C8B-B14F-4D97-AF65-F5344CB8AC3E}">
        <p14:creationId xmlns:p14="http://schemas.microsoft.com/office/powerpoint/2010/main" val="392583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="" xmlns:a16="http://schemas.microsoft.com/office/drawing/2014/main" id="{0E9D95FC-F46E-43C3-8640-2A0FB37552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9053" y="1518017"/>
            <a:ext cx="11793894" cy="2387600"/>
          </a:xfrm>
        </p:spPr>
        <p:txBody>
          <a:bodyPr anchor="ctr"/>
          <a:lstStyle/>
          <a:p>
            <a:pPr>
              <a:lnSpc>
                <a:spcPct val="150000"/>
              </a:lnSpc>
            </a:pPr>
            <a:r>
              <a:rPr lang="de-DE" sz="5400" dirty="0" err="1" smtClean="0">
                <a:solidFill>
                  <a:srgbClr val="0150A0"/>
                </a:solidFill>
              </a:rPr>
              <a:t>Thank</a:t>
            </a:r>
            <a:r>
              <a:rPr lang="de-DE" sz="5400" dirty="0" smtClean="0">
                <a:solidFill>
                  <a:srgbClr val="0150A0"/>
                </a:solidFill>
              </a:rPr>
              <a:t> </a:t>
            </a:r>
            <a:r>
              <a:rPr lang="de-DE" sz="5400" dirty="0" err="1" smtClean="0">
                <a:solidFill>
                  <a:srgbClr val="0150A0"/>
                </a:solidFill>
              </a:rPr>
              <a:t>you</a:t>
            </a:r>
            <a:r>
              <a:rPr lang="de-DE" sz="5400" dirty="0" smtClean="0">
                <a:solidFill>
                  <a:srgbClr val="0150A0"/>
                </a:solidFill>
              </a:rPr>
              <a:t> </a:t>
            </a:r>
            <a:br>
              <a:rPr lang="de-DE" sz="5400" dirty="0" smtClean="0">
                <a:solidFill>
                  <a:srgbClr val="0150A0"/>
                </a:solidFill>
              </a:rPr>
            </a:br>
            <a:r>
              <a:rPr lang="de-DE" sz="5400" dirty="0" err="1" smtClean="0">
                <a:solidFill>
                  <a:srgbClr val="0150A0"/>
                </a:solidFill>
              </a:rPr>
              <a:t>for</a:t>
            </a:r>
            <a:r>
              <a:rPr lang="de-DE" sz="5400" dirty="0" smtClean="0">
                <a:solidFill>
                  <a:srgbClr val="0150A0"/>
                </a:solidFill>
              </a:rPr>
              <a:t> </a:t>
            </a:r>
            <a:r>
              <a:rPr lang="de-DE" sz="5400" dirty="0" err="1" smtClean="0">
                <a:solidFill>
                  <a:srgbClr val="0150A0"/>
                </a:solidFill>
              </a:rPr>
              <a:t>your</a:t>
            </a:r>
            <a:r>
              <a:rPr lang="de-DE" sz="5400" dirty="0" smtClean="0">
                <a:solidFill>
                  <a:srgbClr val="0150A0"/>
                </a:solidFill>
              </a:rPr>
              <a:t> </a:t>
            </a:r>
            <a:r>
              <a:rPr lang="de-DE" sz="5400" dirty="0" err="1" smtClean="0">
                <a:solidFill>
                  <a:srgbClr val="0150A0"/>
                </a:solidFill>
              </a:rPr>
              <a:t>attention</a:t>
            </a:r>
            <a:r>
              <a:rPr lang="de-DE" sz="5400" dirty="0" smtClean="0">
                <a:solidFill>
                  <a:srgbClr val="0150A0"/>
                </a:solidFill>
              </a:rPr>
              <a:t>!</a:t>
            </a:r>
            <a:endParaRPr lang="de-DE" sz="3600" dirty="0"/>
          </a:p>
        </p:txBody>
      </p:sp>
      <p:sp>
        <p:nvSpPr>
          <p:cNvPr id="3" name="Titel 3">
            <a:extLst>
              <a:ext uri="{FF2B5EF4-FFF2-40B4-BE49-F238E27FC236}">
                <a16:creationId xmlns="" xmlns:a16="http://schemas.microsoft.com/office/drawing/2014/main" id="{0E9D95FC-F46E-43C3-8640-2A0FB3755281}"/>
              </a:ext>
            </a:extLst>
          </p:cNvPr>
          <p:cNvSpPr txBox="1">
            <a:spLocks/>
          </p:cNvSpPr>
          <p:nvPr/>
        </p:nvSpPr>
        <p:spPr>
          <a:xfrm>
            <a:off x="199053" y="4050759"/>
            <a:ext cx="11793894" cy="2387600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r">
              <a:lnSpc>
                <a:spcPct val="150000"/>
              </a:lnSpc>
            </a:pPr>
            <a:endParaRPr lang="de-DE" sz="2800" b="1" dirty="0"/>
          </a:p>
        </p:txBody>
      </p:sp>
    </p:spTree>
    <p:extLst>
      <p:ext uri="{BB962C8B-B14F-4D97-AF65-F5344CB8AC3E}">
        <p14:creationId xmlns:p14="http://schemas.microsoft.com/office/powerpoint/2010/main" val="3093627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="" xmlns:a16="http://schemas.microsoft.com/office/drawing/2014/main" id="{0E9D95FC-F46E-43C3-8640-2A0FB37552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9053" y="1518017"/>
            <a:ext cx="11793894" cy="2387600"/>
          </a:xfrm>
        </p:spPr>
        <p:txBody>
          <a:bodyPr anchor="ctr"/>
          <a:lstStyle/>
          <a:p>
            <a:pPr>
              <a:lnSpc>
                <a:spcPct val="150000"/>
              </a:lnSpc>
            </a:pPr>
            <a:r>
              <a:rPr lang="de-DE" sz="5400" dirty="0" smtClean="0">
                <a:solidFill>
                  <a:srgbClr val="0150A0"/>
                </a:solidFill>
              </a:rPr>
              <a:t>Appendix</a:t>
            </a:r>
            <a:br>
              <a:rPr lang="de-DE" sz="5400" dirty="0" smtClean="0">
                <a:solidFill>
                  <a:srgbClr val="0150A0"/>
                </a:solidFill>
              </a:rPr>
            </a:br>
            <a:r>
              <a:rPr lang="de-DE" sz="5400" dirty="0" smtClean="0">
                <a:solidFill>
                  <a:srgbClr val="0150A0"/>
                </a:solidFill>
              </a:rPr>
              <a:t>Other </a:t>
            </a:r>
            <a:r>
              <a:rPr lang="de-DE" sz="5400" dirty="0" err="1" smtClean="0">
                <a:solidFill>
                  <a:srgbClr val="0150A0"/>
                </a:solidFill>
              </a:rPr>
              <a:t>slides</a:t>
            </a:r>
            <a:endParaRPr lang="de-DE" sz="3600" dirty="0"/>
          </a:p>
        </p:txBody>
      </p:sp>
      <p:sp>
        <p:nvSpPr>
          <p:cNvPr id="3" name="Titel 3">
            <a:extLst>
              <a:ext uri="{FF2B5EF4-FFF2-40B4-BE49-F238E27FC236}">
                <a16:creationId xmlns="" xmlns:a16="http://schemas.microsoft.com/office/drawing/2014/main" id="{0E9D95FC-F46E-43C3-8640-2A0FB3755281}"/>
              </a:ext>
            </a:extLst>
          </p:cNvPr>
          <p:cNvSpPr txBox="1">
            <a:spLocks/>
          </p:cNvSpPr>
          <p:nvPr/>
        </p:nvSpPr>
        <p:spPr>
          <a:xfrm>
            <a:off x="199053" y="4050759"/>
            <a:ext cx="11793894" cy="2387600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r">
              <a:lnSpc>
                <a:spcPct val="150000"/>
              </a:lnSpc>
            </a:pPr>
            <a:endParaRPr lang="de-DE" sz="2800" b="1" dirty="0"/>
          </a:p>
        </p:txBody>
      </p:sp>
    </p:spTree>
    <p:extLst>
      <p:ext uri="{BB962C8B-B14F-4D97-AF65-F5344CB8AC3E}">
        <p14:creationId xmlns:p14="http://schemas.microsoft.com/office/powerpoint/2010/main" val="1073472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  <a:br>
              <a:rPr lang="de-DE" dirty="0" smtClean="0"/>
            </a:br>
            <a:r>
              <a:rPr lang="de-DE" sz="2400" b="0" dirty="0" err="1" smtClean="0"/>
              <a:t>Importance</a:t>
            </a:r>
            <a:r>
              <a:rPr lang="de-DE" sz="2400" b="0" dirty="0" smtClean="0"/>
              <a:t> </a:t>
            </a:r>
            <a:r>
              <a:rPr lang="de-DE" sz="2400" b="0" dirty="0" err="1" smtClean="0"/>
              <a:t>of</a:t>
            </a:r>
            <a:r>
              <a:rPr lang="de-DE" sz="2400" b="0" dirty="0" smtClean="0"/>
              <a:t> </a:t>
            </a:r>
            <a:r>
              <a:rPr lang="de-DE" sz="2400" b="0" dirty="0" err="1" smtClean="0"/>
              <a:t>shape</a:t>
            </a:r>
            <a:r>
              <a:rPr lang="de-DE" sz="2400" b="0" dirty="0" smtClean="0"/>
              <a:t> </a:t>
            </a:r>
            <a:r>
              <a:rPr lang="de-DE" sz="2400" b="0" dirty="0" err="1" smtClean="0"/>
              <a:t>for</a:t>
            </a:r>
            <a:r>
              <a:rPr lang="de-DE" sz="2400" b="0" dirty="0" smtClean="0"/>
              <a:t> </a:t>
            </a:r>
            <a:r>
              <a:rPr lang="de-DE" sz="2400" b="0" dirty="0" err="1" smtClean="0"/>
              <a:t>object</a:t>
            </a:r>
            <a:r>
              <a:rPr lang="de-DE" sz="2400" b="0" dirty="0" smtClean="0"/>
              <a:t> </a:t>
            </a:r>
            <a:r>
              <a:rPr lang="de-DE" sz="2400" b="0" dirty="0" err="1" smtClean="0"/>
              <a:t>recognition</a:t>
            </a:r>
            <a:endParaRPr lang="de-DE" sz="2400" b="0" dirty="0"/>
          </a:p>
        </p:txBody>
      </p:sp>
      <p:sp>
        <p:nvSpPr>
          <p:cNvPr id="14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pic>
        <p:nvPicPr>
          <p:cNvPr id="16" name="Grafik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0751" y="1409674"/>
            <a:ext cx="3199661" cy="4912954"/>
          </a:xfrm>
          <a:prstGeom prst="rect">
            <a:avLst/>
          </a:prstGeom>
          <a:ln w="76200">
            <a:solidFill>
              <a:srgbClr val="5B9BD5">
                <a:alpha val="50196"/>
              </a:srgbClr>
            </a:solidFill>
          </a:ln>
        </p:spPr>
      </p:pic>
      <p:sp>
        <p:nvSpPr>
          <p:cNvPr id="17" name="Rechteck 16"/>
          <p:cNvSpPr/>
          <p:nvPr/>
        </p:nvSpPr>
        <p:spPr>
          <a:xfrm>
            <a:off x="6538618" y="6990866"/>
            <a:ext cx="52039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i="1" dirty="0">
                <a:solidFill>
                  <a:srgbClr val="FF0000"/>
                </a:solidFill>
              </a:rPr>
              <a:t>https://www.pinterest.at/pin/189080884344850413/</a:t>
            </a:r>
          </a:p>
        </p:txBody>
      </p:sp>
      <p:pic>
        <p:nvPicPr>
          <p:cNvPr id="18" name="Grafik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110" y="1399015"/>
            <a:ext cx="3938890" cy="4923613"/>
          </a:xfrm>
          <a:prstGeom prst="rect">
            <a:avLst/>
          </a:prstGeom>
          <a:ln w="76200">
            <a:solidFill>
              <a:srgbClr val="5B9BD5">
                <a:alpha val="50196"/>
              </a:srgbClr>
            </a:solidFill>
          </a:ln>
        </p:spPr>
      </p:pic>
      <p:sp>
        <p:nvSpPr>
          <p:cNvPr id="19" name="Rechteck 18"/>
          <p:cNvSpPr/>
          <p:nvPr/>
        </p:nvSpPr>
        <p:spPr>
          <a:xfrm>
            <a:off x="498718" y="6990866"/>
            <a:ext cx="52236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i="1" dirty="0">
                <a:solidFill>
                  <a:srgbClr val="FF0000"/>
                </a:solidFill>
              </a:rPr>
              <a:t>https://www.pinterest.es/pin/479703797791622080/</a:t>
            </a:r>
          </a:p>
        </p:txBody>
      </p:sp>
    </p:spTree>
    <p:extLst>
      <p:ext uri="{BB962C8B-B14F-4D97-AF65-F5344CB8AC3E}">
        <p14:creationId xmlns:p14="http://schemas.microsoft.com/office/powerpoint/2010/main" val="1135791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GB" dirty="0" smtClean="0"/>
              <a:t>5 Experimental evaluation</a:t>
            </a:r>
            <a:endParaRPr lang="en-GB" dirty="0"/>
          </a:p>
        </p:txBody>
      </p:sp>
      <p:sp>
        <p:nvSpPr>
          <p:cNvPr id="9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97475"/>
            <a:ext cx="12192000" cy="486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565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GB" dirty="0" smtClean="0"/>
              <a:t>5 Experimental evaluation</a:t>
            </a:r>
            <a:endParaRPr lang="en-GB" dirty="0"/>
          </a:p>
        </p:txBody>
      </p:sp>
      <p:sp>
        <p:nvSpPr>
          <p:cNvPr id="9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55187"/>
            <a:ext cx="12192000" cy="5536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965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/>
        </p:nvSpPr>
        <p:spPr>
          <a:xfrm>
            <a:off x="247994" y="1443701"/>
            <a:ext cx="1378400" cy="525593"/>
          </a:xfrm>
          <a:prstGeom prst="rect">
            <a:avLst/>
          </a:prstGeom>
          <a:solidFill>
            <a:schemeClr val="accent5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sz="2400" b="0" dirty="0"/>
          </a:p>
        </p:txBody>
      </p:sp>
      <p:sp>
        <p:nvSpPr>
          <p:cNvPr id="14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1 / 26</a:t>
            </a: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6358061"/>
              </p:ext>
            </p:extLst>
          </p:nvPr>
        </p:nvGraphicFramePr>
        <p:xfrm>
          <a:off x="247994" y="1443701"/>
          <a:ext cx="11680768" cy="4785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75663"/>
                <a:gridCol w="7705105"/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SHAPE </a:t>
                      </a:r>
                      <a:r>
                        <a:rPr lang="en-US" sz="2800" b="1" noProof="0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hypothesis</a:t>
                      </a:r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</a:t>
                      </a:r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CNNs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learn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recognize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and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classify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1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shapes</a:t>
                      </a:r>
                      <a:endParaRPr lang="en-GB" sz="28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endParaRPr lang="en-GB" sz="2400" baseline="0" dirty="0" smtClean="0">
                        <a:solidFill>
                          <a:srgbClr val="FF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Support:</a:t>
                      </a:r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object parts in high-level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CNN features</a:t>
                      </a:r>
                      <a:endParaRPr lang="en-GB" sz="2400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shape bias (shape over colour)</a:t>
                      </a:r>
                      <a:b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GB" sz="2400" baseline="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contradicted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by Hosseini et al. 2018)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0116">
                <a:tc gridSpan="2">
                  <a:txBody>
                    <a:bodyPr/>
                    <a:lstStyle/>
                    <a:p>
                      <a:pPr marL="0" indent="0">
                        <a:buClr>
                          <a:srgbClr val="0150A0"/>
                        </a:buClr>
                        <a:buFont typeface="Wingdings" panose="05000000000000000000" pitchFamily="2" charset="2"/>
                        <a:buNone/>
                      </a:pPr>
                      <a:r>
                        <a:rPr lang="en-GB" sz="28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“CNNs are </a:t>
                      </a:r>
                      <a:r>
                        <a:rPr lang="en-GB" sz="28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‘currently’ </a:t>
                      </a:r>
                      <a:r>
                        <a:rPr lang="en-GB" sz="28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the most predictive model for human </a:t>
                      </a:r>
                      <a:r>
                        <a:rPr lang="en-GB" sz="28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vental</a:t>
                      </a:r>
                      <a:r>
                        <a:rPr lang="en-GB" sz="28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stream object recognition”</a:t>
                      </a: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indent="0">
                        <a:buClr>
                          <a:srgbClr val="0150A0"/>
                        </a:buClr>
                        <a:buFont typeface="Wingdings" panose="05000000000000000000" pitchFamily="2" charset="2"/>
                        <a:buNone/>
                      </a:pP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shape is most important cue for humans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model for human </a:t>
                      </a: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vental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stream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computational morel of human shape perception</a:t>
                      </a: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00394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/>
        </p:nvSpPr>
        <p:spPr>
          <a:xfrm>
            <a:off x="247994" y="1443701"/>
            <a:ext cx="1809406" cy="525593"/>
          </a:xfrm>
          <a:prstGeom prst="rect">
            <a:avLst/>
          </a:prstGeom>
          <a:solidFill>
            <a:schemeClr val="accent6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sz="2400" b="0" dirty="0"/>
          </a:p>
        </p:txBody>
      </p:sp>
      <p:sp>
        <p:nvSpPr>
          <p:cNvPr id="14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1 / 26</a:t>
            </a: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8752903"/>
              </p:ext>
            </p:extLst>
          </p:nvPr>
        </p:nvGraphicFramePr>
        <p:xfrm>
          <a:off x="247994" y="1443701"/>
          <a:ext cx="11680768" cy="5577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75663"/>
                <a:gridCol w="7705105"/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TEXTURE </a:t>
                      </a:r>
                      <a:r>
                        <a:rPr lang="en-US" sz="2800" b="1" noProof="0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hypothesis</a:t>
                      </a:r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</a:t>
                      </a:r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CNNs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learn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recognize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and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classify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1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textures</a:t>
                      </a:r>
                      <a:endParaRPr lang="en-GB" sz="28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Support:</a:t>
                      </a:r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baseline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performance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with linear classifier on top of texture representation (Gram matrix)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performance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when global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shape is destroyed</a:t>
                      </a:r>
                      <a:endParaRPr lang="en-GB" sz="2400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performance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when texture cues are missing</a:t>
                      </a: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baseline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performance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with varying object size w.r.t. context</a:t>
                      </a:r>
                      <a:endParaRPr lang="en-GB" sz="2400" baseline="0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performance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static and dynamic texture synthesis</a:t>
                      </a: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baseline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performance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varying object dimensions (colour)</a:t>
                      </a:r>
                      <a:endParaRPr lang="en-GB" sz="2400" baseline="0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performance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varying resolution … </a:t>
                      </a:r>
                      <a:r>
                        <a:rPr lang="en-GB" sz="2400" baseline="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TODO</a:t>
                      </a:r>
                      <a:endParaRPr lang="en-GB" sz="2400" baseline="0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Gokaslan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… </a:t>
                      </a:r>
                      <a:r>
                        <a:rPr lang="en-GB" sz="2400" baseline="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TODO</a:t>
                      </a: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baseline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performance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constrained receptive field size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CNN match texture appearance for humans</a:t>
                      </a:r>
                      <a:endParaRPr lang="en-GB" sz="2400" baseline="0" dirty="0" smtClean="0">
                        <a:solidFill>
                          <a:srgbClr val="FF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6" name="Textfeld 5"/>
          <p:cNvSpPr txBox="1"/>
          <p:nvPr/>
        </p:nvSpPr>
        <p:spPr>
          <a:xfrm>
            <a:off x="-152400" y="4451159"/>
            <a:ext cx="59404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70AD47"/>
                </a:solidFill>
              </a:rPr>
              <a:t>Performance</a:t>
            </a:r>
            <a:r>
              <a:rPr lang="en-GB" dirty="0" smtClean="0"/>
              <a:t>: texture-based </a:t>
            </a:r>
            <a:r>
              <a:rPr lang="en-GB" dirty="0"/>
              <a:t>generative modelling approaches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218871" y="5338090"/>
            <a:ext cx="28523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FF0000"/>
                </a:solidFill>
              </a:rPr>
              <a:t>Performance</a:t>
            </a:r>
            <a:r>
              <a:rPr lang="en-GB" dirty="0" smtClean="0"/>
              <a:t>: shape transfer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14001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Method</a:t>
            </a:r>
            <a:endParaRPr lang="de-DE" dirty="0"/>
          </a:p>
        </p:txBody>
      </p:sp>
      <p:sp>
        <p:nvSpPr>
          <p:cNvPr id="4" name="Inhaltsplatzhalter 1">
            <a:extLst>
              <a:ext uri="{FF2B5EF4-FFF2-40B4-BE49-F238E27FC236}">
                <a16:creationId xmlns="" xmlns:a16="http://schemas.microsoft.com/office/drawing/2014/main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996" y="3336001"/>
            <a:ext cx="11680767" cy="3166399"/>
          </a:xfrm>
        </p:spPr>
        <p:txBody>
          <a:bodyPr/>
          <a:lstStyle/>
          <a:p>
            <a:pPr marL="0" indent="0">
              <a:buNone/>
              <a:tabLst>
                <a:tab pos="1619250" algn="l"/>
                <a:tab pos="3409950" algn="l"/>
              </a:tabLst>
            </a:pPr>
            <a:r>
              <a:rPr lang="de-DE" b="1" dirty="0" err="1" smtClean="0">
                <a:solidFill>
                  <a:srgbClr val="0150A0"/>
                </a:solidFill>
              </a:rPr>
              <a:t>Idea</a:t>
            </a:r>
            <a:r>
              <a:rPr lang="de-DE" b="1" dirty="0" smtClean="0">
                <a:solidFill>
                  <a:srgbClr val="0150A0"/>
                </a:solidFill>
              </a:rPr>
              <a:t>:</a:t>
            </a:r>
            <a:r>
              <a:rPr lang="de-DE" dirty="0" smtClean="0"/>
              <a:t> 	</a:t>
            </a:r>
            <a:r>
              <a:rPr lang="de-DE" dirty="0" err="1" smtClean="0"/>
              <a:t>Reduce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relation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present</a:t>
            </a:r>
            <a:r>
              <a:rPr lang="de-DE" dirty="0" smtClean="0"/>
              <a:t> </a:t>
            </a:r>
            <a:r>
              <a:rPr lang="de-DE" dirty="0" err="1" smtClean="0"/>
              <a:t>textures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solution</a:t>
            </a:r>
            <a:r>
              <a:rPr lang="de-DE" dirty="0"/>
              <a:t> </a:t>
            </a:r>
            <a:r>
              <a:rPr lang="de-DE" dirty="0" smtClean="0"/>
              <a:t>– 	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testing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or</a:t>
            </a:r>
            <a:r>
              <a:rPr lang="de-DE" dirty="0" smtClean="0"/>
              <a:t> </a:t>
            </a:r>
            <a:r>
              <a:rPr lang="de-DE" dirty="0" err="1" smtClean="0"/>
              <a:t>training</a:t>
            </a:r>
            <a:r>
              <a:rPr lang="de-DE" dirty="0" smtClean="0"/>
              <a:t>	</a:t>
            </a:r>
            <a:br>
              <a:rPr lang="de-DE" dirty="0" smtClean="0"/>
            </a:br>
            <a:r>
              <a:rPr lang="de-DE" dirty="0" smtClean="0"/>
              <a:t>	</a:t>
            </a:r>
            <a:r>
              <a:rPr lang="de-DE" sz="2000" dirty="0" smtClean="0"/>
              <a:t>(</a:t>
            </a:r>
            <a:r>
              <a:rPr lang="de-DE" sz="2000" dirty="0" err="1" smtClean="0"/>
              <a:t>If</a:t>
            </a:r>
            <a:r>
              <a:rPr lang="de-DE" sz="2000" dirty="0" smtClean="0"/>
              <a:t> </a:t>
            </a:r>
            <a:r>
              <a:rPr lang="de-DE" sz="2000" dirty="0" err="1" smtClean="0"/>
              <a:t>the</a:t>
            </a:r>
            <a:r>
              <a:rPr lang="de-DE" sz="2000" dirty="0" smtClean="0"/>
              <a:t> </a:t>
            </a:r>
            <a:r>
              <a:rPr lang="de-DE" sz="2000" dirty="0" err="1" smtClean="0"/>
              <a:t>performance</a:t>
            </a:r>
            <a:r>
              <a:rPr lang="de-DE" sz="2000" dirty="0" smtClean="0"/>
              <a:t> </a:t>
            </a:r>
            <a:r>
              <a:rPr lang="de-DE" sz="2000" dirty="0" err="1" smtClean="0"/>
              <a:t>of</a:t>
            </a:r>
            <a:r>
              <a:rPr lang="de-DE" sz="2000" dirty="0" smtClean="0"/>
              <a:t> </a:t>
            </a:r>
            <a:r>
              <a:rPr lang="de-DE" sz="2000" dirty="0" err="1" smtClean="0"/>
              <a:t>the</a:t>
            </a:r>
            <a:r>
              <a:rPr lang="de-DE" sz="2000" dirty="0" smtClean="0"/>
              <a:t> CNNs </a:t>
            </a:r>
            <a:r>
              <a:rPr lang="de-DE" sz="2000" dirty="0" err="1" smtClean="0"/>
              <a:t>drops</a:t>
            </a:r>
            <a:r>
              <a:rPr lang="de-DE" sz="2000" dirty="0" smtClean="0"/>
              <a:t> but not </a:t>
            </a:r>
            <a:r>
              <a:rPr lang="de-DE" sz="2000" dirty="0" err="1" smtClean="0"/>
              <a:t>the</a:t>
            </a:r>
            <a:r>
              <a:rPr lang="de-DE" sz="2000" dirty="0" smtClean="0"/>
              <a:t> </a:t>
            </a:r>
            <a:r>
              <a:rPr lang="de-DE" sz="2000" dirty="0" err="1" smtClean="0"/>
              <a:t>performance</a:t>
            </a:r>
            <a:r>
              <a:rPr lang="de-DE" sz="2000" dirty="0" smtClean="0"/>
              <a:t> </a:t>
            </a:r>
            <a:r>
              <a:rPr lang="de-DE" sz="2000" dirty="0" err="1" smtClean="0"/>
              <a:t>of</a:t>
            </a:r>
            <a:r>
              <a:rPr lang="de-DE" sz="2000" dirty="0" smtClean="0"/>
              <a:t> </a:t>
            </a:r>
            <a:r>
              <a:rPr lang="de-DE" sz="2000" dirty="0" err="1" smtClean="0"/>
              <a:t>the</a:t>
            </a:r>
            <a:r>
              <a:rPr lang="de-DE" sz="2000" dirty="0" smtClean="0"/>
              <a:t> human, </a:t>
            </a:r>
            <a:r>
              <a:rPr lang="de-DE" sz="2000" dirty="0" err="1" smtClean="0"/>
              <a:t>this</a:t>
            </a:r>
            <a:r>
              <a:rPr lang="de-DE" sz="2000" dirty="0" smtClean="0"/>
              <a:t> </a:t>
            </a:r>
            <a:r>
              <a:rPr lang="de-DE" sz="2000" u="sng" dirty="0" err="1" smtClean="0"/>
              <a:t>could</a:t>
            </a:r>
            <a:r>
              <a:rPr lang="de-DE" sz="2000" dirty="0" smtClean="0"/>
              <a:t> 	</a:t>
            </a:r>
            <a:r>
              <a:rPr lang="de-DE" sz="2000" dirty="0" err="1" smtClean="0"/>
              <a:t>indicate</a:t>
            </a:r>
            <a:r>
              <a:rPr lang="de-DE" sz="2000" dirty="0" smtClean="0"/>
              <a:t> </a:t>
            </a:r>
            <a:r>
              <a:rPr lang="de-DE" sz="2000" dirty="0" err="1" smtClean="0"/>
              <a:t>that</a:t>
            </a:r>
            <a:r>
              <a:rPr lang="de-DE" sz="2000" dirty="0" smtClean="0"/>
              <a:t> </a:t>
            </a:r>
            <a:r>
              <a:rPr lang="de-DE" sz="2000" dirty="0" err="1" smtClean="0"/>
              <a:t>the</a:t>
            </a:r>
            <a:r>
              <a:rPr lang="de-DE" sz="2000" dirty="0" smtClean="0"/>
              <a:t> CNN </a:t>
            </a:r>
            <a:r>
              <a:rPr lang="de-DE" sz="2000" dirty="0" err="1" smtClean="0"/>
              <a:t>classify</a:t>
            </a:r>
            <a:r>
              <a:rPr lang="de-DE" sz="2000" dirty="0" smtClean="0"/>
              <a:t> </a:t>
            </a:r>
            <a:r>
              <a:rPr lang="de-DE" sz="2000" dirty="0" err="1" smtClean="0"/>
              <a:t>using</a:t>
            </a:r>
            <a:r>
              <a:rPr lang="de-DE" sz="2000" dirty="0" smtClean="0"/>
              <a:t> a different </a:t>
            </a:r>
            <a:r>
              <a:rPr lang="de-DE" sz="2000" dirty="0" err="1" smtClean="0"/>
              <a:t>approach</a:t>
            </a:r>
            <a:r>
              <a:rPr lang="de-DE" sz="2000" dirty="0" smtClean="0"/>
              <a:t>.</a:t>
            </a:r>
            <a:br>
              <a:rPr lang="de-DE" sz="2000" dirty="0" smtClean="0"/>
            </a:br>
            <a:r>
              <a:rPr lang="de-DE" sz="2000" dirty="0" smtClean="0"/>
              <a:t>	</a:t>
            </a:r>
            <a:r>
              <a:rPr lang="de-DE" sz="2000" dirty="0" err="1" smtClean="0"/>
              <a:t>Quantify</a:t>
            </a:r>
            <a:r>
              <a:rPr lang="de-DE" sz="2000" dirty="0" smtClean="0"/>
              <a:t> </a:t>
            </a:r>
            <a:r>
              <a:rPr lang="de-DE" sz="2000" dirty="0" err="1" smtClean="0"/>
              <a:t>the</a:t>
            </a:r>
            <a:r>
              <a:rPr lang="de-DE" sz="2000" dirty="0" smtClean="0"/>
              <a:t> </a:t>
            </a:r>
            <a:r>
              <a:rPr lang="de-DE" sz="2000" dirty="0" err="1" smtClean="0"/>
              <a:t>texture</a:t>
            </a:r>
            <a:r>
              <a:rPr lang="de-DE" sz="2000" dirty="0" smtClean="0"/>
              <a:t> &amp; </a:t>
            </a:r>
            <a:r>
              <a:rPr lang="de-DE" sz="2000" dirty="0" err="1" smtClean="0"/>
              <a:t>shape</a:t>
            </a:r>
            <a:r>
              <a:rPr lang="de-DE" sz="2000" dirty="0" smtClean="0"/>
              <a:t> </a:t>
            </a:r>
            <a:r>
              <a:rPr lang="de-DE" sz="2000" dirty="0" err="1" smtClean="0"/>
              <a:t>biases</a:t>
            </a:r>
            <a:r>
              <a:rPr lang="de-DE" sz="2000" dirty="0" smtClean="0"/>
              <a:t> in human &amp; CNN)</a:t>
            </a:r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r>
              <a:rPr lang="de-DE" sz="2000" dirty="0" smtClean="0"/>
              <a:t>	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>	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dirty="0" err="1" smtClean="0"/>
              <a:t>texture-cure</a:t>
            </a:r>
            <a:r>
              <a:rPr lang="de-DE" dirty="0" smtClean="0"/>
              <a:t> </a:t>
            </a:r>
            <a:r>
              <a:rPr lang="de-DE" dirty="0" err="1" smtClean="0"/>
              <a:t>conflics</a:t>
            </a:r>
            <a:endParaRPr lang="de-DE" dirty="0" smtClean="0"/>
          </a:p>
        </p:txBody>
      </p:sp>
      <p:sp>
        <p:nvSpPr>
          <p:cNvPr id="8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sp>
        <p:nvSpPr>
          <p:cNvPr id="5" name="Rechteck 4"/>
          <p:cNvSpPr/>
          <p:nvPr/>
        </p:nvSpPr>
        <p:spPr>
          <a:xfrm>
            <a:off x="190271" y="1306450"/>
            <a:ext cx="6003182" cy="1384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tabLst>
                <a:tab pos="1619250" algn="l"/>
                <a:tab pos="3409950" algn="l"/>
              </a:tabLst>
            </a:pPr>
            <a:r>
              <a:rPr lang="de-DE" sz="2800" b="1" dirty="0" err="1" smtClean="0"/>
              <a:t>Terminology</a:t>
            </a:r>
            <a:endParaRPr lang="de-DE" sz="2800" b="1" dirty="0" smtClean="0"/>
          </a:p>
          <a:p>
            <a:pPr>
              <a:tabLst>
                <a:tab pos="1619250" algn="l"/>
                <a:tab pos="3409950" algn="l"/>
              </a:tabLst>
            </a:pPr>
            <a:r>
              <a:rPr lang="de-DE" sz="2800" b="1" dirty="0" smtClean="0">
                <a:solidFill>
                  <a:srgbClr val="0150A0"/>
                </a:solidFill>
              </a:rPr>
              <a:t>DEF</a:t>
            </a:r>
            <a:r>
              <a:rPr lang="de-DE" sz="2800" dirty="0"/>
              <a:t>: </a:t>
            </a:r>
            <a:r>
              <a:rPr lang="de-DE" sz="2800" b="1" dirty="0" err="1"/>
              <a:t>feature</a:t>
            </a:r>
            <a:r>
              <a:rPr lang="de-DE" sz="2800" dirty="0"/>
              <a:t> </a:t>
            </a:r>
            <a:r>
              <a:rPr lang="de-DE" sz="2800" dirty="0" smtClean="0"/>
              <a:t>= </a:t>
            </a:r>
            <a:r>
              <a:rPr lang="de-DE" sz="2800" dirty="0" err="1" smtClean="0"/>
              <a:t>attribute</a:t>
            </a:r>
            <a:r>
              <a:rPr lang="de-DE" sz="2800" dirty="0" smtClean="0"/>
              <a:t> </a:t>
            </a:r>
            <a:r>
              <a:rPr lang="de-DE" sz="2800" dirty="0" err="1"/>
              <a:t>learned</a:t>
            </a:r>
            <a:r>
              <a:rPr lang="de-DE" sz="2800" dirty="0"/>
              <a:t> </a:t>
            </a:r>
            <a:r>
              <a:rPr lang="de-DE" sz="2800" dirty="0" err="1"/>
              <a:t>by</a:t>
            </a:r>
            <a:r>
              <a:rPr lang="de-DE" sz="2800" dirty="0"/>
              <a:t> </a:t>
            </a:r>
            <a:r>
              <a:rPr lang="de-DE" sz="2800" dirty="0" smtClean="0"/>
              <a:t>CNN</a:t>
            </a:r>
          </a:p>
          <a:p>
            <a:pPr>
              <a:tabLst>
                <a:tab pos="1619250" algn="l"/>
                <a:tab pos="3409950" algn="l"/>
              </a:tabLst>
            </a:pPr>
            <a:r>
              <a:rPr lang="de-DE" sz="2800" b="1" dirty="0">
                <a:solidFill>
                  <a:srgbClr val="0150A0"/>
                </a:solidFill>
              </a:rPr>
              <a:t>DEF</a:t>
            </a:r>
            <a:r>
              <a:rPr lang="de-DE" sz="2800" dirty="0"/>
              <a:t>: </a:t>
            </a:r>
            <a:r>
              <a:rPr lang="de-DE" sz="2800" b="1" dirty="0" err="1" smtClean="0"/>
              <a:t>cue</a:t>
            </a:r>
            <a:r>
              <a:rPr lang="de-DE" sz="2800" b="1" dirty="0" smtClean="0"/>
              <a:t> </a:t>
            </a:r>
            <a:r>
              <a:rPr lang="de-DE" sz="2800" dirty="0"/>
              <a:t>= </a:t>
            </a:r>
            <a:r>
              <a:rPr lang="de-DE" sz="2800" dirty="0" err="1" smtClean="0"/>
              <a:t>physical</a:t>
            </a:r>
            <a:r>
              <a:rPr lang="de-DE" sz="2800" dirty="0" smtClean="0"/>
              <a:t> </a:t>
            </a:r>
            <a:r>
              <a:rPr lang="de-DE" sz="2800" dirty="0" err="1" smtClean="0"/>
              <a:t>attribute</a:t>
            </a:r>
            <a:endParaRPr lang="de-DE" sz="2800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63548" y="1306450"/>
            <a:ext cx="2310532" cy="2307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706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  <a:br>
              <a:rPr lang="de-DE" dirty="0" smtClean="0"/>
            </a:br>
            <a:r>
              <a:rPr lang="de-DE" sz="2400" b="0" dirty="0" err="1" smtClean="0"/>
              <a:t>Importance</a:t>
            </a:r>
            <a:r>
              <a:rPr lang="de-DE" sz="2400" b="0" dirty="0" smtClean="0"/>
              <a:t> </a:t>
            </a:r>
            <a:r>
              <a:rPr lang="de-DE" sz="2400" b="0" dirty="0" err="1" smtClean="0"/>
              <a:t>of</a:t>
            </a:r>
            <a:r>
              <a:rPr lang="de-DE" sz="2400" b="0" dirty="0" smtClean="0"/>
              <a:t> </a:t>
            </a:r>
            <a:r>
              <a:rPr lang="de-DE" sz="2400" b="0" dirty="0" err="1" smtClean="0"/>
              <a:t>shape</a:t>
            </a:r>
            <a:r>
              <a:rPr lang="de-DE" sz="2400" b="0" dirty="0" smtClean="0"/>
              <a:t> </a:t>
            </a:r>
            <a:r>
              <a:rPr lang="de-DE" sz="2400" b="0" dirty="0" err="1" smtClean="0"/>
              <a:t>for</a:t>
            </a:r>
            <a:r>
              <a:rPr lang="de-DE" sz="2400" b="0" dirty="0" smtClean="0"/>
              <a:t> </a:t>
            </a:r>
            <a:r>
              <a:rPr lang="de-DE" sz="2400" b="0" dirty="0" err="1" smtClean="0"/>
              <a:t>object</a:t>
            </a:r>
            <a:r>
              <a:rPr lang="de-DE" sz="2400" b="0" dirty="0" smtClean="0"/>
              <a:t> </a:t>
            </a:r>
            <a:r>
              <a:rPr lang="de-DE" sz="2400" b="0" dirty="0" err="1" smtClean="0"/>
              <a:t>recognition</a:t>
            </a:r>
            <a:endParaRPr lang="de-DE" sz="2400" b="0" dirty="0"/>
          </a:p>
        </p:txBody>
      </p:sp>
      <p:sp>
        <p:nvSpPr>
          <p:cNvPr id="14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sp>
        <p:nvSpPr>
          <p:cNvPr id="5" name="Rechteck 4"/>
          <p:cNvSpPr/>
          <p:nvPr/>
        </p:nvSpPr>
        <p:spPr>
          <a:xfrm>
            <a:off x="0" y="6964135"/>
            <a:ext cx="343746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i="1" dirty="0">
                <a:solidFill>
                  <a:srgbClr val="FF0000"/>
                </a:solidFill>
              </a:rPr>
              <a:t>https://www.socialsciencespace.com/wp-content/uploads/Disguise-Zebra-Africa-Animal-Camouflage-2691945_opt.jpg</a:t>
            </a:r>
          </a:p>
        </p:txBody>
      </p:sp>
      <p:sp>
        <p:nvSpPr>
          <p:cNvPr id="8" name="Rechteck 7"/>
          <p:cNvSpPr/>
          <p:nvPr/>
        </p:nvSpPr>
        <p:spPr>
          <a:xfrm>
            <a:off x="3437467" y="6964135"/>
            <a:ext cx="250832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i="1" dirty="0">
                <a:solidFill>
                  <a:srgbClr val="FF0000"/>
                </a:solidFill>
              </a:rPr>
              <a:t>https://www.economist.com/img/b/1000/563/90/sites/default/files/images/print-edition/20120211_STP002_0.jpg</a:t>
            </a:r>
          </a:p>
        </p:txBody>
      </p:sp>
      <p:sp>
        <p:nvSpPr>
          <p:cNvPr id="10" name="Rechteck 9"/>
          <p:cNvSpPr/>
          <p:nvPr/>
        </p:nvSpPr>
        <p:spPr>
          <a:xfrm>
            <a:off x="6096000" y="6991587"/>
            <a:ext cx="18796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i="1" dirty="0">
                <a:solidFill>
                  <a:srgbClr val="FF0000"/>
                </a:solidFill>
              </a:rPr>
              <a:t>https://www.pinterest.de/pin/373446994099169156/</a:t>
            </a:r>
          </a:p>
        </p:txBody>
      </p:sp>
      <p:sp>
        <p:nvSpPr>
          <p:cNvPr id="12" name="Rechteck 11"/>
          <p:cNvSpPr/>
          <p:nvPr/>
        </p:nvSpPr>
        <p:spPr>
          <a:xfrm>
            <a:off x="6096000" y="8349129"/>
            <a:ext cx="56432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i="1" dirty="0">
                <a:solidFill>
                  <a:srgbClr val="FF0000"/>
                </a:solidFill>
              </a:rPr>
              <a:t>https://www.wallpaperbetter.com/en/hd-wallpaper-tshub</a:t>
            </a:r>
          </a:p>
        </p:txBody>
      </p:sp>
      <p:grpSp>
        <p:nvGrpSpPr>
          <p:cNvPr id="23" name="Gruppieren 22"/>
          <p:cNvGrpSpPr/>
          <p:nvPr/>
        </p:nvGrpSpPr>
        <p:grpSpPr>
          <a:xfrm>
            <a:off x="314138" y="4022538"/>
            <a:ext cx="11574729" cy="2387600"/>
            <a:chOff x="314138" y="4022538"/>
            <a:chExt cx="11574729" cy="2387600"/>
          </a:xfrm>
        </p:grpSpPr>
        <p:pic>
          <p:nvPicPr>
            <p:cNvPr id="9" name="Grafik 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4138" y="4022538"/>
              <a:ext cx="3403600" cy="2387600"/>
            </a:xfrm>
            <a:prstGeom prst="rect">
              <a:avLst/>
            </a:prstGeom>
            <a:ln w="76200">
              <a:solidFill>
                <a:srgbClr val="70AD47">
                  <a:alpha val="50196"/>
                </a:srgbClr>
              </a:solidFill>
            </a:ln>
          </p:spPr>
        </p:pic>
        <p:pic>
          <p:nvPicPr>
            <p:cNvPr id="11" name="Grafik 10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97601" y="4022538"/>
              <a:ext cx="3591266" cy="2387600"/>
            </a:xfrm>
            <a:prstGeom prst="rect">
              <a:avLst/>
            </a:prstGeom>
            <a:ln w="76200">
              <a:solidFill>
                <a:srgbClr val="70AD47">
                  <a:alpha val="50196"/>
                </a:srgbClr>
              </a:solidFill>
            </a:ln>
          </p:spPr>
        </p:pic>
        <p:pic>
          <p:nvPicPr>
            <p:cNvPr id="13" name="Grafik 12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90434" y="4025192"/>
              <a:ext cx="4239904" cy="2384946"/>
            </a:xfrm>
            <a:prstGeom prst="rect">
              <a:avLst/>
            </a:prstGeom>
            <a:ln w="76200">
              <a:solidFill>
                <a:srgbClr val="70AD47">
                  <a:alpha val="50196"/>
                </a:srgbClr>
              </a:solidFill>
            </a:ln>
          </p:spPr>
        </p:pic>
      </p:grpSp>
      <p:sp>
        <p:nvSpPr>
          <p:cNvPr id="15" name="Rechteck 14"/>
          <p:cNvSpPr/>
          <p:nvPr/>
        </p:nvSpPr>
        <p:spPr>
          <a:xfrm>
            <a:off x="8534400" y="7166901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i="1" dirty="0">
                <a:solidFill>
                  <a:srgbClr val="FF0000"/>
                </a:solidFill>
              </a:rPr>
              <a:t>https://www.nationalgeographic.de/tiere/2018/08/chamaeleons-verrueckteste-farbwechsel-dienen-nicht-der-tarnung</a:t>
            </a:r>
          </a:p>
        </p:txBody>
      </p:sp>
      <p:grpSp>
        <p:nvGrpSpPr>
          <p:cNvPr id="24" name="Gruppieren 23"/>
          <p:cNvGrpSpPr/>
          <p:nvPr/>
        </p:nvGrpSpPr>
        <p:grpSpPr>
          <a:xfrm>
            <a:off x="1987004" y="1401321"/>
            <a:ext cx="8198396" cy="2451464"/>
            <a:chOff x="2037804" y="1401321"/>
            <a:chExt cx="8198396" cy="2451464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" r="15497"/>
            <a:stretch/>
          </p:blipFill>
          <p:spPr>
            <a:xfrm>
              <a:off x="6556681" y="1401321"/>
              <a:ext cx="3679519" cy="2451464"/>
            </a:xfrm>
            <a:prstGeom prst="rect">
              <a:avLst/>
            </a:prstGeom>
            <a:ln w="76200">
              <a:solidFill>
                <a:srgbClr val="70AD47">
                  <a:alpha val="50196"/>
                </a:srgbClr>
              </a:solidFill>
            </a:ln>
          </p:spPr>
        </p:pic>
        <p:pic>
          <p:nvPicPr>
            <p:cNvPr id="20" name="Grafik 19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7804" y="1401321"/>
              <a:ext cx="3677196" cy="2451464"/>
            </a:xfrm>
            <a:prstGeom prst="rect">
              <a:avLst/>
            </a:prstGeom>
            <a:ln w="76200">
              <a:solidFill>
                <a:srgbClr val="70AD47">
                  <a:alpha val="50196"/>
                </a:srgbClr>
              </a:solidFill>
            </a:ln>
          </p:spPr>
        </p:pic>
      </p:grpSp>
      <p:sp>
        <p:nvSpPr>
          <p:cNvPr id="21" name="Rechteck 20"/>
          <p:cNvSpPr/>
          <p:nvPr/>
        </p:nvSpPr>
        <p:spPr>
          <a:xfrm>
            <a:off x="8528413" y="7841298"/>
            <a:ext cx="35911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i="1" dirty="0">
                <a:solidFill>
                  <a:srgbClr val="FF0000"/>
                </a:solidFill>
              </a:rPr>
              <a:t>https://i.redd.it/gmvyk1pz26p21.jpg</a:t>
            </a:r>
          </a:p>
        </p:txBody>
      </p:sp>
    </p:spTree>
    <p:extLst>
      <p:ext uri="{BB962C8B-B14F-4D97-AF65-F5344CB8AC3E}">
        <p14:creationId xmlns:p14="http://schemas.microsoft.com/office/powerpoint/2010/main" val="295803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eck 14"/>
          <p:cNvSpPr/>
          <p:nvPr/>
        </p:nvSpPr>
        <p:spPr>
          <a:xfrm>
            <a:off x="8013407" y="2644679"/>
            <a:ext cx="1181100" cy="414337"/>
          </a:xfrm>
          <a:prstGeom prst="rect">
            <a:avLst/>
          </a:prstGeom>
          <a:solidFill>
            <a:schemeClr val="accent5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hteck 17"/>
          <p:cNvSpPr/>
          <p:nvPr/>
        </p:nvSpPr>
        <p:spPr>
          <a:xfrm>
            <a:off x="1946068" y="5356175"/>
            <a:ext cx="1181100" cy="414337"/>
          </a:xfrm>
          <a:prstGeom prst="rect">
            <a:avLst/>
          </a:prstGeom>
          <a:solidFill>
            <a:schemeClr val="accent5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sz="2400" b="0" dirty="0"/>
          </a:p>
        </p:txBody>
      </p:sp>
      <p:sp>
        <p:nvSpPr>
          <p:cNvPr id="14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1 / 26</a:t>
            </a:r>
          </a:p>
        </p:txBody>
      </p:sp>
      <p:sp>
        <p:nvSpPr>
          <p:cNvPr id="2" name="Rechteck 1"/>
          <p:cNvSpPr/>
          <p:nvPr/>
        </p:nvSpPr>
        <p:spPr>
          <a:xfrm>
            <a:off x="2689018" y="2029525"/>
            <a:ext cx="6813962" cy="13542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3200" b="1" dirty="0" err="1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Humans</a:t>
            </a:r>
            <a:r>
              <a:rPr lang="de-DE" sz="3200" b="1" dirty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de-DE" sz="3200" dirty="0" err="1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de-DE" sz="3200" dirty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 err="1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other</a:t>
            </a:r>
            <a:r>
              <a:rPr lang="de-DE" sz="3200" dirty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 err="1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animals</a:t>
            </a:r>
            <a:r>
              <a:rPr lang="de-DE" sz="3200" dirty="0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r>
              <a:rPr lang="de-DE" sz="3200" dirty="0" err="1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excel</a:t>
            </a:r>
            <a:r>
              <a:rPr lang="de-DE" sz="3200" dirty="0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at </a:t>
            </a:r>
            <a:br>
              <a:rPr lang="de-DE" sz="3200" dirty="0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de-DE" sz="3200" dirty="0" err="1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recognizing</a:t>
            </a:r>
            <a:r>
              <a:rPr lang="de-DE" sz="3200" dirty="0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 err="1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objects</a:t>
            </a:r>
            <a:r>
              <a:rPr lang="de-DE" sz="3200" dirty="0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via </a:t>
            </a:r>
            <a:r>
              <a:rPr lang="de-DE" sz="3200" dirty="0" err="1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their</a:t>
            </a:r>
            <a:r>
              <a:rPr lang="de-DE" sz="3200" dirty="0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b="1" dirty="0" err="1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shape</a:t>
            </a:r>
            <a:r>
              <a:rPr lang="de-DE" sz="3200" dirty="0" smtClean="0">
                <a:solidFill>
                  <a:srgbClr val="015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!</a:t>
            </a:r>
          </a:p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(Landau et al., 1988)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2953202" y="3751661"/>
            <a:ext cx="62984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...</a:t>
            </a:r>
            <a:r>
              <a:rPr lang="de-DE" sz="2800" dirty="0" smtClean="0"/>
              <a:t>But </a:t>
            </a:r>
            <a:r>
              <a:rPr lang="de-DE" sz="2800" dirty="0" err="1" smtClean="0"/>
              <a:t>what</a:t>
            </a:r>
            <a:r>
              <a:rPr lang="de-DE" sz="2800" dirty="0" smtClean="0"/>
              <a:t> </a:t>
            </a:r>
            <a:r>
              <a:rPr lang="de-DE" sz="2800" dirty="0" err="1" smtClean="0"/>
              <a:t>about</a:t>
            </a:r>
            <a:r>
              <a:rPr lang="de-DE" sz="2800" dirty="0" smtClean="0"/>
              <a:t> </a:t>
            </a:r>
            <a:r>
              <a:rPr lang="de-DE" sz="2800" dirty="0" err="1" smtClean="0"/>
              <a:t>machines</a:t>
            </a:r>
            <a:r>
              <a:rPr lang="de-DE" sz="2800" dirty="0" smtClean="0"/>
              <a:t> (</a:t>
            </a:r>
            <a:r>
              <a:rPr lang="de-DE" sz="2800" dirty="0" err="1" smtClean="0"/>
              <a:t>here</a:t>
            </a:r>
            <a:r>
              <a:rPr lang="de-DE" sz="2800" dirty="0" smtClean="0"/>
              <a:t>: CNNs)?</a:t>
            </a:r>
            <a:endParaRPr lang="en-GB" sz="2800" dirty="0"/>
          </a:p>
        </p:txBody>
      </p:sp>
      <p:sp>
        <p:nvSpPr>
          <p:cNvPr id="13" name="Rechteck 12"/>
          <p:cNvSpPr/>
          <p:nvPr/>
        </p:nvSpPr>
        <p:spPr>
          <a:xfrm>
            <a:off x="8879331" y="5356175"/>
            <a:ext cx="1382269" cy="414337"/>
          </a:xfrm>
          <a:prstGeom prst="rect">
            <a:avLst/>
          </a:prstGeom>
          <a:solidFill>
            <a:schemeClr val="accent6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7" name="Gruppieren 16"/>
          <p:cNvGrpSpPr/>
          <p:nvPr/>
        </p:nvGrpSpPr>
        <p:grpSpPr>
          <a:xfrm>
            <a:off x="1852777" y="5270957"/>
            <a:ext cx="8507128" cy="584775"/>
            <a:chOff x="2005177" y="5270957"/>
            <a:chExt cx="8507128" cy="584775"/>
          </a:xfrm>
        </p:grpSpPr>
        <p:sp>
          <p:nvSpPr>
            <p:cNvPr id="12" name="Rechteck 11"/>
            <p:cNvSpPr/>
            <p:nvPr/>
          </p:nvSpPr>
          <p:spPr>
            <a:xfrm>
              <a:off x="2005177" y="5270957"/>
              <a:ext cx="1367682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sz="3200" b="1" dirty="0" err="1">
                  <a:solidFill>
                    <a:srgbClr val="0150A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shape</a:t>
              </a:r>
              <a:endParaRPr lang="en-GB" sz="3200" dirty="0"/>
            </a:p>
          </p:txBody>
        </p:sp>
        <p:sp>
          <p:nvSpPr>
            <p:cNvPr id="16" name="Rechteck 15"/>
            <p:cNvSpPr/>
            <p:nvPr/>
          </p:nvSpPr>
          <p:spPr>
            <a:xfrm>
              <a:off x="8961881" y="5270957"/>
              <a:ext cx="1550424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sz="3200" b="1" dirty="0" err="1" smtClean="0">
                  <a:solidFill>
                    <a:srgbClr val="0150A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texture</a:t>
              </a:r>
              <a:endParaRPr lang="en-GB" sz="3200" dirty="0"/>
            </a:p>
          </p:txBody>
        </p:sp>
      </p:grpSp>
      <p:cxnSp>
        <p:nvCxnSpPr>
          <p:cNvPr id="24" name="Gerade Verbindung mit Pfeil 23"/>
          <p:cNvCxnSpPr>
            <a:stCxn id="5" idx="2"/>
            <a:endCxn id="16" idx="1"/>
          </p:cNvCxnSpPr>
          <p:nvPr/>
        </p:nvCxnSpPr>
        <p:spPr>
          <a:xfrm>
            <a:off x="6102430" y="4274881"/>
            <a:ext cx="2707051" cy="1288464"/>
          </a:xfrm>
          <a:prstGeom prst="straightConnector1">
            <a:avLst/>
          </a:prstGeom>
          <a:ln w="38100">
            <a:solidFill>
              <a:srgbClr val="0150A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mit Pfeil 27"/>
          <p:cNvCxnSpPr>
            <a:stCxn id="5" idx="2"/>
            <a:endCxn id="12" idx="3"/>
          </p:cNvCxnSpPr>
          <p:nvPr/>
        </p:nvCxnSpPr>
        <p:spPr>
          <a:xfrm flipH="1">
            <a:off x="3220459" y="4274881"/>
            <a:ext cx="2881971" cy="1288464"/>
          </a:xfrm>
          <a:prstGeom prst="straightConnector1">
            <a:avLst/>
          </a:prstGeom>
          <a:ln w="38100">
            <a:solidFill>
              <a:srgbClr val="0150A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619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/>
        </p:nvSpPr>
        <p:spPr>
          <a:xfrm>
            <a:off x="247994" y="1443701"/>
            <a:ext cx="1378400" cy="525593"/>
          </a:xfrm>
          <a:prstGeom prst="rect">
            <a:avLst/>
          </a:prstGeom>
          <a:solidFill>
            <a:schemeClr val="accent5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sz="2400" b="0" dirty="0"/>
          </a:p>
        </p:txBody>
      </p:sp>
      <p:sp>
        <p:nvSpPr>
          <p:cNvPr id="14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1 / 26</a:t>
            </a: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6905455"/>
              </p:ext>
            </p:extLst>
          </p:nvPr>
        </p:nvGraphicFramePr>
        <p:xfrm>
          <a:off x="247994" y="1443701"/>
          <a:ext cx="1168076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75663"/>
                <a:gridCol w="7705105"/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SHAPE </a:t>
                      </a:r>
                      <a:r>
                        <a:rPr lang="en-US" sz="2800" b="1" noProof="0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hypothesis</a:t>
                      </a:r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</a:t>
                      </a:r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CNNs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learn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recognize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and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classify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1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shapes</a:t>
                      </a:r>
                      <a:endParaRPr lang="en-GB" sz="28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Support:</a:t>
                      </a:r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Zeiler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&amp; Fergus, 2014</a:t>
                      </a: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Ritter et al., 2017</a:t>
                      </a:r>
                      <a:r>
                        <a:rPr lang="en-GB" sz="2400" baseline="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br>
                        <a:rPr lang="en-GB" sz="2400" baseline="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GB" sz="2400" baseline="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contradicted 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by Hosseini et al. 2018)</a:t>
                      </a: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0116">
                <a:tc gridSpan="2">
                  <a:txBody>
                    <a:bodyPr/>
                    <a:lstStyle/>
                    <a:p>
                      <a:pPr marL="0" indent="0">
                        <a:buClr>
                          <a:srgbClr val="0150A0"/>
                        </a:buClr>
                        <a:buFont typeface="Wingdings" panose="05000000000000000000" pitchFamily="2" charset="2"/>
                        <a:buNone/>
                      </a:pPr>
                      <a:r>
                        <a:rPr lang="en-GB" sz="28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“CNNs are </a:t>
                      </a:r>
                      <a:r>
                        <a:rPr lang="en-GB" sz="28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‘currently’ </a:t>
                      </a:r>
                      <a:r>
                        <a:rPr lang="en-GB" sz="28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the most predictive model for human </a:t>
                      </a:r>
                      <a:r>
                        <a:rPr lang="en-GB" sz="28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vental</a:t>
                      </a:r>
                      <a:r>
                        <a:rPr lang="en-GB" sz="28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stream object recognition”</a:t>
                      </a: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indent="0">
                        <a:buClr>
                          <a:srgbClr val="0150A0"/>
                        </a:buClr>
                        <a:buFont typeface="Wingdings" panose="05000000000000000000" pitchFamily="2" charset="2"/>
                        <a:buNone/>
                      </a:pP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Landau et al., 1988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Cadieu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2014 and </a:t>
                      </a: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Yamins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2014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Kubilius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2016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endParaRPr lang="en-GB" sz="2400" baseline="0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7" name="Textfeld 6"/>
          <p:cNvSpPr txBox="1"/>
          <p:nvPr/>
        </p:nvSpPr>
        <p:spPr>
          <a:xfrm>
            <a:off x="5675346" y="6172413"/>
            <a:ext cx="6454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TODO/Note</a:t>
            </a:r>
            <a:r>
              <a:rPr lang="en-US" dirty="0" smtClean="0">
                <a:solidFill>
                  <a:srgbClr val="FF0000"/>
                </a:solidFill>
              </a:rPr>
              <a:t>: </a:t>
            </a:r>
            <a:r>
              <a:rPr lang="en-US" dirty="0" smtClean="0">
                <a:solidFill>
                  <a:srgbClr val="FF0000"/>
                </a:solidFill>
              </a:rPr>
              <a:t>(offer to) explain </a:t>
            </a:r>
            <a:r>
              <a:rPr lang="en-US" dirty="0" smtClean="0">
                <a:solidFill>
                  <a:srgbClr val="FF0000"/>
                </a:solidFill>
              </a:rPr>
              <a:t>the supporting contributions verbally</a:t>
            </a:r>
          </a:p>
        </p:txBody>
      </p:sp>
    </p:spTree>
    <p:extLst>
      <p:ext uri="{BB962C8B-B14F-4D97-AF65-F5344CB8AC3E}">
        <p14:creationId xmlns:p14="http://schemas.microsoft.com/office/powerpoint/2010/main" val="3007524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/>
          <p:cNvSpPr/>
          <p:nvPr/>
        </p:nvSpPr>
        <p:spPr>
          <a:xfrm>
            <a:off x="247994" y="1443701"/>
            <a:ext cx="1809406" cy="525593"/>
          </a:xfrm>
          <a:prstGeom prst="rect">
            <a:avLst/>
          </a:prstGeom>
          <a:solidFill>
            <a:schemeClr val="accent6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sz="2400" b="0" dirty="0"/>
          </a:p>
        </p:txBody>
      </p:sp>
      <p:sp>
        <p:nvSpPr>
          <p:cNvPr id="14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1 / 26</a:t>
            </a: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2894305"/>
              </p:ext>
            </p:extLst>
          </p:nvPr>
        </p:nvGraphicFramePr>
        <p:xfrm>
          <a:off x="247994" y="1443701"/>
          <a:ext cx="1168076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75663"/>
                <a:gridCol w="7705105"/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TEXTURE </a:t>
                      </a:r>
                      <a:r>
                        <a:rPr lang="en-US" sz="2800" b="1" noProof="0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hypothesis</a:t>
                      </a:r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</a:t>
                      </a:r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CNNs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learn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recognize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and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classify</a:t>
                      </a:r>
                      <a:r>
                        <a:rPr lang="de-DE" sz="28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2800" b="1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textures</a:t>
                      </a:r>
                      <a:endParaRPr lang="en-GB" sz="28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endParaRPr lang="en-GB" sz="2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2800" b="1" dirty="0" smtClean="0">
                          <a:solidFill>
                            <a:srgbClr val="015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Support:</a:t>
                      </a:r>
                      <a:endParaRPr lang="en-GB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Gatys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2015</a:t>
                      </a: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Gatys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2016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Gatys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2017 and </a:t>
                      </a: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Brendel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&amp; </a:t>
                      </a: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Bethge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2019</a:t>
                      </a:r>
                      <a:endParaRPr lang="en-GB" sz="2400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Ballester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&amp; de </a:t>
                      </a: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Aruújo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2016</a:t>
                      </a: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Eckstein et al., 2017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Wollis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2017 </a:t>
                      </a:r>
                      <a:r>
                        <a:rPr lang="en-GB" sz="16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and </a:t>
                      </a:r>
                      <a:r>
                        <a:rPr lang="en-GB" sz="16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Laskar</a:t>
                      </a:r>
                      <a:r>
                        <a:rPr lang="en-GB" sz="16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2018 and Long &amp; </a:t>
                      </a:r>
                      <a:r>
                        <a:rPr lang="en-GB" sz="16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Konkle</a:t>
                      </a:r>
                      <a:r>
                        <a:rPr lang="en-GB" sz="16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2018</a:t>
                      </a:r>
                      <a:endParaRPr lang="en-GB" sz="2400" baseline="0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Funke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2017</a:t>
                      </a: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Geirhos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2018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150A0"/>
                        </a:buClr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Gondal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2018</a:t>
                      </a: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Gokaslan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al., 2018</a:t>
                      </a:r>
                      <a:endParaRPr lang="en-GB" sz="2400" baseline="0" dirty="0" smtClean="0">
                        <a:solidFill>
                          <a:srgbClr val="FF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457200" indent="-457200">
                        <a:buClr>
                          <a:srgbClr val="0150A0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Brendel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&amp; </a:t>
                      </a:r>
                      <a:r>
                        <a:rPr lang="en-GB" sz="24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Bethge</a:t>
                      </a:r>
                      <a:r>
                        <a:rPr lang="en-GB" sz="24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</a:t>
                      </a:r>
                      <a:r>
                        <a:rPr lang="en-GB" sz="2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2019</a:t>
                      </a:r>
                      <a:endParaRPr lang="en-GB" sz="24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8" name="Textfeld 7"/>
          <p:cNvSpPr txBox="1"/>
          <p:nvPr/>
        </p:nvSpPr>
        <p:spPr>
          <a:xfrm>
            <a:off x="5675346" y="6172413"/>
            <a:ext cx="6454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TODO/Note</a:t>
            </a:r>
            <a:r>
              <a:rPr lang="en-US" dirty="0" smtClean="0">
                <a:solidFill>
                  <a:srgbClr val="FF0000"/>
                </a:solidFill>
              </a:rPr>
              <a:t>: </a:t>
            </a:r>
            <a:r>
              <a:rPr lang="en-US" dirty="0" smtClean="0">
                <a:solidFill>
                  <a:srgbClr val="FF0000"/>
                </a:solidFill>
              </a:rPr>
              <a:t>(offer to) explain </a:t>
            </a:r>
            <a:r>
              <a:rPr lang="en-US" dirty="0" smtClean="0">
                <a:solidFill>
                  <a:srgbClr val="FF0000"/>
                </a:solidFill>
              </a:rPr>
              <a:t>the supporting contributions verbally</a:t>
            </a:r>
          </a:p>
        </p:txBody>
      </p:sp>
    </p:spTree>
    <p:extLst>
      <p:ext uri="{BB962C8B-B14F-4D97-AF65-F5344CB8AC3E}">
        <p14:creationId xmlns:p14="http://schemas.microsoft.com/office/powerpoint/2010/main" val="1761298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/>
          <p:cNvSpPr/>
          <p:nvPr/>
        </p:nvSpPr>
        <p:spPr>
          <a:xfrm>
            <a:off x="7427464" y="2795229"/>
            <a:ext cx="1392686" cy="278965"/>
          </a:xfrm>
          <a:prstGeom prst="rect">
            <a:avLst/>
          </a:prstGeom>
          <a:solidFill>
            <a:schemeClr val="accent6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hteck 11"/>
          <p:cNvSpPr/>
          <p:nvPr/>
        </p:nvSpPr>
        <p:spPr>
          <a:xfrm>
            <a:off x="10311789" y="2167675"/>
            <a:ext cx="813411" cy="187382"/>
          </a:xfrm>
          <a:prstGeom prst="rect">
            <a:avLst/>
          </a:prstGeom>
          <a:solidFill>
            <a:schemeClr val="accent6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hteck 12"/>
          <p:cNvSpPr/>
          <p:nvPr/>
        </p:nvSpPr>
        <p:spPr>
          <a:xfrm>
            <a:off x="11393086" y="1995051"/>
            <a:ext cx="585554" cy="187382"/>
          </a:xfrm>
          <a:prstGeom prst="rect">
            <a:avLst/>
          </a:prstGeom>
          <a:solidFill>
            <a:schemeClr val="accent1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smtClean="0"/>
              <a:t>Task(s)</a:t>
            </a:r>
            <a:endParaRPr lang="de-DE" dirty="0"/>
          </a:p>
        </p:txBody>
      </p:sp>
      <p:sp>
        <p:nvSpPr>
          <p:cNvPr id="4" name="Inhaltsplatzhalter 1">
            <a:extLst>
              <a:ext uri="{FF2B5EF4-FFF2-40B4-BE49-F238E27FC236}">
                <a16:creationId xmlns="" xmlns:a16="http://schemas.microsoft.com/office/drawing/2014/main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996" y="1418301"/>
            <a:ext cx="11680767" cy="4974186"/>
          </a:xfrm>
        </p:spPr>
        <p:txBody>
          <a:bodyPr/>
          <a:lstStyle/>
          <a:p>
            <a:pPr marL="0" indent="0">
              <a:buNone/>
              <a:tabLst>
                <a:tab pos="1619250" algn="l"/>
                <a:tab pos="3409950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TASK:</a:t>
            </a:r>
            <a:r>
              <a:rPr lang="de-DE" dirty="0" smtClean="0"/>
              <a:t> 	Elaborate </a:t>
            </a:r>
            <a:r>
              <a:rPr lang="de-DE" b="1" dirty="0" err="1" smtClean="0"/>
              <a:t>what</a:t>
            </a:r>
            <a:r>
              <a:rPr lang="de-DE" dirty="0" smtClean="0"/>
              <a:t> </a:t>
            </a:r>
            <a:r>
              <a:rPr lang="de-DE" dirty="0" err="1" smtClean="0"/>
              <a:t>exactly</a:t>
            </a:r>
            <a:r>
              <a:rPr lang="de-DE" dirty="0" smtClean="0"/>
              <a:t> a CNN </a:t>
            </a:r>
            <a:r>
              <a:rPr lang="de-DE" dirty="0" err="1" smtClean="0"/>
              <a:t>does</a:t>
            </a:r>
            <a:r>
              <a:rPr lang="de-DE" dirty="0" smtClean="0"/>
              <a:t> </a:t>
            </a:r>
            <a:r>
              <a:rPr lang="de-DE" dirty="0" err="1" smtClean="0"/>
              <a:t>learn</a:t>
            </a:r>
            <a:r>
              <a:rPr lang="de-DE" dirty="0" smtClean="0"/>
              <a:t> – </a:t>
            </a:r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r>
              <a:rPr lang="de-DE" dirty="0"/>
              <a:t>	</a:t>
            </a:r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ImageNet</a:t>
            </a:r>
            <a:r>
              <a:rPr lang="de-DE" dirty="0" smtClean="0"/>
              <a:t> </a:t>
            </a:r>
            <a:r>
              <a:rPr lang="de-DE" dirty="0" err="1" smtClean="0"/>
              <a:t>database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used</a:t>
            </a:r>
            <a:r>
              <a:rPr lang="de-DE" dirty="0" smtClean="0"/>
              <a:t> </a:t>
            </a:r>
            <a:endParaRPr lang="de-DE" sz="2000" dirty="0" smtClean="0"/>
          </a:p>
          <a:p>
            <a:pPr marL="0" indent="0">
              <a:buNone/>
              <a:tabLst>
                <a:tab pos="1611313" algn="l"/>
              </a:tabLst>
            </a:pPr>
            <a:r>
              <a:rPr lang="de-DE" b="1" dirty="0" err="1" smtClean="0">
                <a:solidFill>
                  <a:srgbClr val="0150A0"/>
                </a:solidFill>
              </a:rPr>
              <a:t>Result</a:t>
            </a:r>
            <a:r>
              <a:rPr lang="de-DE" b="1" dirty="0" smtClean="0">
                <a:solidFill>
                  <a:srgbClr val="0150A0"/>
                </a:solidFill>
              </a:rPr>
              <a:t>: 	1</a:t>
            </a:r>
            <a:r>
              <a:rPr lang="de-DE" b="1" dirty="0" smtClean="0">
                <a:solidFill>
                  <a:srgbClr val="0150A0"/>
                </a:solidFill>
              </a:rPr>
              <a:t>. </a:t>
            </a:r>
            <a:r>
              <a:rPr lang="de-DE" dirty="0" smtClean="0"/>
              <a:t>The CNN </a:t>
            </a:r>
            <a:r>
              <a:rPr lang="de-DE" dirty="0" err="1" smtClean="0"/>
              <a:t>did</a:t>
            </a:r>
            <a:r>
              <a:rPr lang="de-DE" dirty="0" smtClean="0"/>
              <a:t> </a:t>
            </a:r>
            <a:r>
              <a:rPr lang="de-DE" dirty="0" err="1" smtClean="0"/>
              <a:t>learn</a:t>
            </a:r>
            <a:r>
              <a:rPr lang="de-DE" dirty="0" smtClean="0"/>
              <a:t> </a:t>
            </a:r>
            <a:r>
              <a:rPr lang="de-DE" dirty="0" smtClean="0"/>
              <a:t>(</a:t>
            </a:r>
            <a:r>
              <a:rPr lang="de-DE" dirty="0" err="1" smtClean="0"/>
              <a:t>mostly</a:t>
            </a:r>
            <a:r>
              <a:rPr lang="de-DE" dirty="0" smtClean="0"/>
              <a:t>) 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b="1" dirty="0" err="1" smtClean="0"/>
              <a:t>textures</a:t>
            </a:r>
            <a:r>
              <a:rPr lang="de-DE" dirty="0" smtClean="0"/>
              <a:t> </a:t>
            </a:r>
            <a:br>
              <a:rPr lang="de-DE" dirty="0" smtClean="0"/>
            </a:br>
            <a:r>
              <a:rPr lang="de-DE" dirty="0" smtClean="0"/>
              <a:t>	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/>
              <a:t> 	</a:t>
            </a:r>
            <a:r>
              <a:rPr lang="de-DE" dirty="0" err="1" smtClean="0"/>
              <a:t>classification</a:t>
            </a:r>
            <a:r>
              <a:rPr lang="de-DE" dirty="0" smtClean="0"/>
              <a:t> </a:t>
            </a:r>
            <a:r>
              <a:rPr lang="de-DE" dirty="0" err="1" smtClean="0"/>
              <a:t>task</a:t>
            </a:r>
            <a:endParaRPr lang="de-DE" dirty="0" smtClean="0"/>
          </a:p>
          <a:p>
            <a:pPr marL="0" indent="0">
              <a:buNone/>
              <a:tabLst>
                <a:tab pos="3228975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 </a:t>
            </a:r>
            <a:endParaRPr lang="de-DE" dirty="0" smtClean="0"/>
          </a:p>
          <a:p>
            <a:pPr marL="0" indent="0">
              <a:buNone/>
              <a:tabLst>
                <a:tab pos="1619250" algn="l"/>
              </a:tabLst>
            </a:pPr>
            <a:r>
              <a:rPr lang="de-DE" b="1" dirty="0" err="1" smtClean="0">
                <a:solidFill>
                  <a:srgbClr val="0150A0"/>
                </a:solidFill>
              </a:rPr>
              <a:t>Subtask</a:t>
            </a:r>
            <a:r>
              <a:rPr lang="de-DE" b="1" dirty="0" smtClean="0">
                <a:solidFill>
                  <a:srgbClr val="0150A0"/>
                </a:solidFill>
              </a:rPr>
              <a:t>: </a:t>
            </a:r>
            <a:r>
              <a:rPr lang="de-DE" dirty="0" smtClean="0"/>
              <a:t>Can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should</a:t>
            </a:r>
            <a:r>
              <a:rPr lang="de-DE" dirty="0" smtClean="0"/>
              <a:t> </a:t>
            </a:r>
            <a:r>
              <a:rPr lang="de-DE" dirty="0" err="1" smtClean="0"/>
              <a:t>this</a:t>
            </a:r>
            <a:r>
              <a:rPr lang="de-DE" dirty="0" smtClean="0"/>
              <a:t> </a:t>
            </a:r>
            <a:r>
              <a:rPr lang="de-DE" dirty="0" err="1" smtClean="0"/>
              <a:t>texture-biased</a:t>
            </a:r>
            <a:r>
              <a:rPr lang="de-DE" dirty="0" smtClean="0"/>
              <a:t> </a:t>
            </a:r>
            <a:r>
              <a:rPr lang="de-DE" dirty="0" err="1" smtClean="0"/>
              <a:t>learning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avoided</a:t>
            </a:r>
            <a:r>
              <a:rPr lang="de-DE" dirty="0" smtClean="0"/>
              <a:t>?</a:t>
            </a:r>
          </a:p>
          <a:p>
            <a:pPr marL="0" indent="0">
              <a:buNone/>
              <a:tabLst>
                <a:tab pos="1619250" algn="l"/>
              </a:tabLst>
            </a:pPr>
            <a:r>
              <a:rPr lang="de-DE" b="1" dirty="0" smtClean="0">
                <a:solidFill>
                  <a:srgbClr val="0150A0"/>
                </a:solidFill>
              </a:rPr>
              <a:t>Solution: </a:t>
            </a:r>
            <a:r>
              <a:rPr lang="de-DE" b="1" dirty="0">
                <a:solidFill>
                  <a:srgbClr val="0150A0"/>
                </a:solidFill>
              </a:rPr>
              <a:t>2. </a:t>
            </a:r>
            <a:r>
              <a:rPr lang="de-DE" dirty="0" smtClean="0"/>
              <a:t>Yes </a:t>
            </a:r>
            <a:r>
              <a:rPr lang="de-DE" dirty="0" err="1" smtClean="0"/>
              <a:t>it</a:t>
            </a:r>
            <a:r>
              <a:rPr lang="de-DE" dirty="0" smtClean="0"/>
              <a:t>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avoided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using</a:t>
            </a:r>
            <a:r>
              <a:rPr lang="de-DE" dirty="0" smtClean="0"/>
              <a:t> a </a:t>
            </a:r>
            <a:r>
              <a:rPr lang="de-DE" b="1" dirty="0" err="1" smtClean="0"/>
              <a:t>modified</a:t>
            </a:r>
            <a:r>
              <a:rPr lang="de-DE" b="1" dirty="0" smtClean="0"/>
              <a:t> </a:t>
            </a:r>
            <a:r>
              <a:rPr lang="de-DE" b="1" dirty="0" err="1" smtClean="0"/>
              <a:t>database</a:t>
            </a:r>
            <a:endParaRPr lang="de-DE" b="1" dirty="0" smtClean="0"/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r>
              <a:rPr lang="de-DE" dirty="0" smtClean="0"/>
              <a:t>	</a:t>
            </a:r>
            <a:r>
              <a:rPr lang="de-DE" b="1" dirty="0" smtClean="0">
                <a:solidFill>
                  <a:srgbClr val="0150A0"/>
                </a:solidFill>
              </a:rPr>
              <a:t>3. </a:t>
            </a:r>
            <a:r>
              <a:rPr lang="de-DE" dirty="0" err="1" smtClean="0"/>
              <a:t>Avoiding</a:t>
            </a:r>
            <a:r>
              <a:rPr lang="de-DE" dirty="0" smtClean="0"/>
              <a:t> </a:t>
            </a:r>
            <a:r>
              <a:rPr lang="de-DE" dirty="0" err="1" smtClean="0"/>
              <a:t>it</a:t>
            </a:r>
            <a:r>
              <a:rPr lang="de-DE" dirty="0" smtClean="0"/>
              <a:t> </a:t>
            </a:r>
            <a:r>
              <a:rPr lang="de-DE" dirty="0" err="1" smtClean="0"/>
              <a:t>this</a:t>
            </a:r>
            <a:r>
              <a:rPr lang="de-DE" dirty="0" smtClean="0"/>
              <a:t> </a:t>
            </a:r>
            <a:r>
              <a:rPr lang="de-DE" dirty="0" err="1" smtClean="0"/>
              <a:t>way</a:t>
            </a:r>
            <a:r>
              <a:rPr lang="de-DE" dirty="0" smtClean="0"/>
              <a:t> </a:t>
            </a:r>
            <a:r>
              <a:rPr lang="de-DE" dirty="0" err="1" smtClean="0"/>
              <a:t>leads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an </a:t>
            </a:r>
            <a:r>
              <a:rPr lang="de-DE" b="1" dirty="0" err="1" smtClean="0"/>
              <a:t>improved</a:t>
            </a:r>
            <a:r>
              <a:rPr lang="de-DE" b="1" dirty="0" smtClean="0"/>
              <a:t> </a:t>
            </a:r>
            <a:r>
              <a:rPr lang="de-DE" b="1" dirty="0" err="1" smtClean="0"/>
              <a:t>method</a:t>
            </a:r>
            <a:endParaRPr lang="de-DE" b="1" dirty="0" smtClean="0"/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endParaRPr lang="de-DE" dirty="0" smtClean="0"/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endParaRPr lang="de-DE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3662" y="1418301"/>
            <a:ext cx="1435101" cy="1435101"/>
          </a:xfrm>
          <a:prstGeom prst="rect">
            <a:avLst/>
          </a:prstGeom>
        </p:spPr>
      </p:pic>
      <p:sp>
        <p:nvSpPr>
          <p:cNvPr id="9" name="Rechteck 8"/>
          <p:cNvSpPr/>
          <p:nvPr/>
        </p:nvSpPr>
        <p:spPr>
          <a:xfrm>
            <a:off x="10261913" y="2091917"/>
            <a:ext cx="949299" cy="338554"/>
          </a:xfrm>
          <a:prstGeom prst="rect">
            <a:avLst/>
          </a:prstGeom>
          <a:gradFill flip="none" rotWithShape="1">
            <a:gsLst>
              <a:gs pos="100000">
                <a:srgbClr val="FFFFFF">
                  <a:alpha val="0"/>
                </a:srgbClr>
              </a:gs>
              <a:gs pos="67000">
                <a:srgbClr val="FFFFFF">
                  <a:alpha val="20000"/>
                </a:srgbClr>
              </a:gs>
              <a:gs pos="0">
                <a:schemeClr val="bg1">
                  <a:shade val="100000"/>
                  <a:satMod val="115000"/>
                </a:schemeClr>
              </a:gs>
            </a:gsLst>
            <a:path path="rect">
              <a:fillToRect l="50000" t="50000" r="50000" b="50000"/>
            </a:path>
            <a:tileRect/>
          </a:gradFill>
        </p:spPr>
        <p:txBody>
          <a:bodyPr wrap="none">
            <a:spAutoFit/>
          </a:bodyPr>
          <a:lstStyle/>
          <a:p>
            <a:r>
              <a:rPr lang="de-DE" sz="1600" b="1" dirty="0">
                <a:solidFill>
                  <a:srgbClr val="0150A0"/>
                </a:solidFill>
              </a:rPr>
              <a:t>TEXTURE</a:t>
            </a:r>
            <a:endParaRPr lang="en-GB" sz="1600" dirty="0"/>
          </a:p>
        </p:txBody>
      </p:sp>
      <p:sp>
        <p:nvSpPr>
          <p:cNvPr id="10" name="Rechteck 9"/>
          <p:cNvSpPr/>
          <p:nvPr/>
        </p:nvSpPr>
        <p:spPr>
          <a:xfrm>
            <a:off x="11312467" y="1919465"/>
            <a:ext cx="745717" cy="338554"/>
          </a:xfrm>
          <a:prstGeom prst="rect">
            <a:avLst/>
          </a:prstGeom>
          <a:gradFill flip="none" rotWithShape="1">
            <a:gsLst>
              <a:gs pos="100000">
                <a:srgbClr val="FFFFFF">
                  <a:alpha val="0"/>
                </a:srgbClr>
              </a:gs>
              <a:gs pos="67000">
                <a:srgbClr val="FFFFFF">
                  <a:alpha val="20000"/>
                </a:srgbClr>
              </a:gs>
              <a:gs pos="0">
                <a:schemeClr val="bg1">
                  <a:shade val="100000"/>
                  <a:satMod val="115000"/>
                </a:schemeClr>
              </a:gs>
            </a:gsLst>
            <a:path path="rect">
              <a:fillToRect l="50000" t="50000" r="50000" b="50000"/>
            </a:path>
            <a:tileRect/>
          </a:gradFill>
        </p:spPr>
        <p:txBody>
          <a:bodyPr wrap="none">
            <a:spAutoFit/>
          </a:bodyPr>
          <a:lstStyle/>
          <a:p>
            <a:r>
              <a:rPr lang="de-DE" sz="1600" b="1" dirty="0" smtClean="0">
                <a:solidFill>
                  <a:srgbClr val="0150A0"/>
                </a:solidFill>
              </a:rPr>
              <a:t>SHAPE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1610117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/>
          <p:cNvSpPr/>
          <p:nvPr/>
        </p:nvSpPr>
        <p:spPr>
          <a:xfrm>
            <a:off x="8875264" y="4420829"/>
            <a:ext cx="1116461" cy="344846"/>
          </a:xfrm>
          <a:prstGeom prst="rect">
            <a:avLst/>
          </a:prstGeom>
          <a:solidFill>
            <a:schemeClr val="accent6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hteck 6"/>
          <p:cNvSpPr/>
          <p:nvPr/>
        </p:nvSpPr>
        <p:spPr>
          <a:xfrm>
            <a:off x="8875264" y="3481029"/>
            <a:ext cx="1116461" cy="344846"/>
          </a:xfrm>
          <a:prstGeom prst="rect">
            <a:avLst/>
          </a:prstGeom>
          <a:solidFill>
            <a:schemeClr val="accent1">
              <a:alpha val="50196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D939CE78-E6B6-44BA-9946-07DBB2D9C71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 err="1" smtClean="0"/>
              <a:t>Method</a:t>
            </a:r>
            <a:endParaRPr lang="de-DE" dirty="0"/>
          </a:p>
        </p:txBody>
      </p:sp>
      <p:sp>
        <p:nvSpPr>
          <p:cNvPr id="4" name="Inhaltsplatzhalter 1">
            <a:extLst>
              <a:ext uri="{FF2B5EF4-FFF2-40B4-BE49-F238E27FC236}">
                <a16:creationId xmlns="" xmlns:a16="http://schemas.microsoft.com/office/drawing/2014/main" id="{9DEBA436-23C2-4070-B671-ADB9D990F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996" y="3336001"/>
            <a:ext cx="11680767" cy="3166399"/>
          </a:xfrm>
        </p:spPr>
        <p:txBody>
          <a:bodyPr/>
          <a:lstStyle/>
          <a:p>
            <a:pPr marL="0" indent="0">
              <a:buNone/>
              <a:tabLst>
                <a:tab pos="1619250" algn="l"/>
                <a:tab pos="3409950" algn="l"/>
              </a:tabLst>
            </a:pPr>
            <a:r>
              <a:rPr lang="de-DE" b="1" dirty="0" err="1" smtClean="0">
                <a:solidFill>
                  <a:srgbClr val="0150A0"/>
                </a:solidFill>
              </a:rPr>
              <a:t>Idea</a:t>
            </a:r>
            <a:r>
              <a:rPr lang="de-DE" b="1" dirty="0" smtClean="0">
                <a:solidFill>
                  <a:srgbClr val="0150A0"/>
                </a:solidFill>
              </a:rPr>
              <a:t>:</a:t>
            </a:r>
            <a:r>
              <a:rPr lang="de-DE" dirty="0" smtClean="0"/>
              <a:t> 	</a:t>
            </a:r>
            <a:r>
              <a:rPr lang="de-DE" dirty="0" err="1" smtClean="0"/>
              <a:t>Assume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both</a:t>
            </a:r>
            <a:r>
              <a:rPr lang="de-DE" dirty="0" smtClean="0"/>
              <a:t> CNN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humans</a:t>
            </a:r>
            <a:r>
              <a:rPr lang="de-DE" dirty="0" smtClean="0"/>
              <a:t> </a:t>
            </a:r>
            <a:r>
              <a:rPr lang="de-DE" dirty="0" err="1" smtClean="0"/>
              <a:t>rely</a:t>
            </a:r>
            <a:r>
              <a:rPr lang="de-DE" dirty="0" smtClean="0"/>
              <a:t> on </a:t>
            </a:r>
            <a:r>
              <a:rPr lang="de-DE" dirty="0" err="1" smtClean="0"/>
              <a:t>shape</a:t>
            </a:r>
            <a:r>
              <a:rPr lang="de-DE" dirty="0" smtClean="0"/>
              <a:t> (</a:t>
            </a:r>
            <a:r>
              <a:rPr lang="de-DE" dirty="0" err="1" smtClean="0"/>
              <a:t>shape</a:t>
            </a:r>
            <a:r>
              <a:rPr lang="de-DE" dirty="0" smtClean="0"/>
              <a:t> 	</a:t>
            </a:r>
            <a:r>
              <a:rPr lang="de-DE" dirty="0" err="1" smtClean="0"/>
              <a:t>being</a:t>
            </a:r>
            <a:r>
              <a:rPr lang="de-DE" dirty="0" smtClean="0"/>
              <a:t> a </a:t>
            </a:r>
            <a:r>
              <a:rPr lang="de-DE" dirty="0" err="1" smtClean="0"/>
              <a:t>feature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a </a:t>
            </a:r>
            <a:r>
              <a:rPr lang="de-DE" dirty="0" err="1" smtClean="0"/>
              <a:t>cue</a:t>
            </a:r>
            <a:r>
              <a:rPr lang="de-DE" dirty="0" smtClean="0"/>
              <a:t>). </a:t>
            </a:r>
            <a:r>
              <a:rPr lang="de-DE" dirty="0" err="1" smtClean="0"/>
              <a:t>Now</a:t>
            </a:r>
            <a:r>
              <a:rPr lang="de-DE" dirty="0" smtClean="0"/>
              <a:t> </a:t>
            </a:r>
            <a:r>
              <a:rPr lang="de-DE" dirty="0" err="1" smtClean="0"/>
              <a:t>present</a:t>
            </a:r>
            <a:r>
              <a:rPr lang="de-DE" dirty="0" smtClean="0"/>
              <a:t> </a:t>
            </a:r>
            <a:r>
              <a:rPr lang="de-DE" dirty="0" err="1" smtClean="0"/>
              <a:t>images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clear</a:t>
            </a:r>
            <a:r>
              <a:rPr lang="de-DE" dirty="0" smtClean="0"/>
              <a:t> 	</a:t>
            </a:r>
            <a:r>
              <a:rPr lang="de-DE" dirty="0" err="1" smtClean="0"/>
              <a:t>shapes</a:t>
            </a:r>
            <a:r>
              <a:rPr lang="de-DE" dirty="0" smtClean="0"/>
              <a:t> but a </a:t>
            </a:r>
            <a:r>
              <a:rPr lang="de-DE" dirty="0" err="1" smtClean="0"/>
              <a:t>contradicting</a:t>
            </a:r>
            <a:r>
              <a:rPr lang="de-DE" dirty="0" smtClean="0"/>
              <a:t> </a:t>
            </a:r>
            <a:r>
              <a:rPr lang="de-DE" dirty="0" err="1" smtClean="0"/>
              <a:t>cue</a:t>
            </a:r>
            <a:r>
              <a:rPr lang="de-DE" dirty="0" smtClean="0"/>
              <a:t> (in </a:t>
            </a:r>
            <a:r>
              <a:rPr lang="de-DE" dirty="0" err="1" smtClean="0"/>
              <a:t>this</a:t>
            </a:r>
            <a:r>
              <a:rPr lang="de-DE" dirty="0" smtClean="0"/>
              <a:t> </a:t>
            </a:r>
            <a:r>
              <a:rPr lang="de-DE" dirty="0" err="1" smtClean="0"/>
              <a:t>case</a:t>
            </a:r>
            <a:r>
              <a:rPr lang="de-DE" dirty="0" smtClean="0"/>
              <a:t> </a:t>
            </a:r>
            <a:r>
              <a:rPr lang="de-DE" dirty="0" err="1" smtClean="0"/>
              <a:t>texture</a:t>
            </a:r>
            <a:r>
              <a:rPr lang="de-DE" dirty="0" smtClean="0"/>
              <a:t>). </a:t>
            </a:r>
            <a:r>
              <a:rPr lang="de-DE" dirty="0" smtClean="0"/>
              <a:t>	</a:t>
            </a:r>
            <a:br>
              <a:rPr lang="de-DE" dirty="0" smtClean="0"/>
            </a:br>
            <a:r>
              <a:rPr lang="de-DE" dirty="0" smtClean="0"/>
              <a:t>	</a:t>
            </a:r>
            <a:r>
              <a:rPr lang="de-DE" sz="2000" dirty="0" smtClean="0"/>
              <a:t>	</a:t>
            </a:r>
            <a:endParaRPr lang="de-DE" sz="2000" dirty="0" smtClean="0"/>
          </a:p>
          <a:p>
            <a:pPr marL="0" indent="0">
              <a:buNone/>
              <a:tabLst>
                <a:tab pos="1619250" algn="l"/>
                <a:tab pos="3409950" algn="l"/>
              </a:tabLst>
            </a:pPr>
            <a:r>
              <a:rPr lang="de-DE" dirty="0" smtClean="0"/>
              <a:t>	</a:t>
            </a:r>
            <a:r>
              <a:rPr lang="de-DE" dirty="0" smtClean="0">
                <a:sym typeface="Wingdings" panose="05000000000000000000" pitchFamily="2" charset="2"/>
              </a:rPr>
              <a:t> 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en-GB" b="1" dirty="0"/>
              <a:t>texture-shape cue </a:t>
            </a:r>
            <a:r>
              <a:rPr lang="en-GB" b="1" dirty="0" smtClean="0"/>
              <a:t>conflicts</a:t>
            </a:r>
            <a:endParaRPr lang="de-DE" b="1" dirty="0" smtClean="0"/>
          </a:p>
        </p:txBody>
      </p:sp>
      <p:sp>
        <p:nvSpPr>
          <p:cNvPr id="8" name="Fußzeilenplatzhalter 4">
            <a:extLst>
              <a:ext uri="{FF2B5EF4-FFF2-40B4-BE49-F238E27FC236}">
                <a16:creationId xmlns="" xmlns:a16="http://schemas.microsoft.com/office/drawing/2014/main" id="{AABBEBB3-57C4-44EE-99B2-3DE186235B1D}"/>
              </a:ext>
            </a:extLst>
          </p:cNvPr>
          <p:cNvSpPr txBox="1">
            <a:spLocks/>
          </p:cNvSpPr>
          <p:nvPr/>
        </p:nvSpPr>
        <p:spPr>
          <a:xfrm>
            <a:off x="11282879" y="6591993"/>
            <a:ext cx="836645" cy="2660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1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</a:p>
        </p:txBody>
      </p:sp>
      <p:sp>
        <p:nvSpPr>
          <p:cNvPr id="5" name="Rechteck 4"/>
          <p:cNvSpPr/>
          <p:nvPr/>
        </p:nvSpPr>
        <p:spPr>
          <a:xfrm>
            <a:off x="190271" y="1306450"/>
            <a:ext cx="6003182" cy="1384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tabLst>
                <a:tab pos="1619250" algn="l"/>
                <a:tab pos="3409950" algn="l"/>
              </a:tabLst>
            </a:pPr>
            <a:r>
              <a:rPr lang="de-DE" sz="2800" b="1" dirty="0" err="1" smtClean="0"/>
              <a:t>Terminology</a:t>
            </a:r>
            <a:endParaRPr lang="de-DE" sz="2800" b="1" dirty="0" smtClean="0"/>
          </a:p>
          <a:p>
            <a:pPr>
              <a:tabLst>
                <a:tab pos="1619250" algn="l"/>
                <a:tab pos="3409950" algn="l"/>
              </a:tabLst>
            </a:pPr>
            <a:r>
              <a:rPr lang="de-DE" sz="2800" b="1" dirty="0" smtClean="0">
                <a:solidFill>
                  <a:srgbClr val="0150A0"/>
                </a:solidFill>
              </a:rPr>
              <a:t>DEF</a:t>
            </a:r>
            <a:r>
              <a:rPr lang="de-DE" sz="2800" dirty="0"/>
              <a:t>: </a:t>
            </a:r>
            <a:r>
              <a:rPr lang="de-DE" sz="2800" b="1" dirty="0" err="1"/>
              <a:t>feature</a:t>
            </a:r>
            <a:r>
              <a:rPr lang="de-DE" sz="2800" dirty="0"/>
              <a:t> </a:t>
            </a:r>
            <a:r>
              <a:rPr lang="de-DE" sz="2800" dirty="0" smtClean="0"/>
              <a:t>= </a:t>
            </a:r>
            <a:r>
              <a:rPr lang="de-DE" sz="2800" dirty="0" err="1" smtClean="0"/>
              <a:t>attribute</a:t>
            </a:r>
            <a:r>
              <a:rPr lang="de-DE" sz="2800" dirty="0" smtClean="0"/>
              <a:t> </a:t>
            </a:r>
            <a:r>
              <a:rPr lang="de-DE" sz="2800" dirty="0" err="1"/>
              <a:t>learned</a:t>
            </a:r>
            <a:r>
              <a:rPr lang="de-DE" sz="2800" dirty="0"/>
              <a:t> </a:t>
            </a:r>
            <a:r>
              <a:rPr lang="de-DE" sz="2800" dirty="0" err="1"/>
              <a:t>by</a:t>
            </a:r>
            <a:r>
              <a:rPr lang="de-DE" sz="2800" dirty="0"/>
              <a:t> </a:t>
            </a:r>
            <a:r>
              <a:rPr lang="de-DE" sz="2800" dirty="0" smtClean="0"/>
              <a:t>CNN</a:t>
            </a:r>
          </a:p>
          <a:p>
            <a:pPr>
              <a:tabLst>
                <a:tab pos="1619250" algn="l"/>
                <a:tab pos="3409950" algn="l"/>
              </a:tabLst>
            </a:pPr>
            <a:r>
              <a:rPr lang="de-DE" sz="2800" b="1" dirty="0">
                <a:solidFill>
                  <a:srgbClr val="0150A0"/>
                </a:solidFill>
              </a:rPr>
              <a:t>DEF</a:t>
            </a:r>
            <a:r>
              <a:rPr lang="de-DE" sz="2800" dirty="0"/>
              <a:t>: </a:t>
            </a:r>
            <a:r>
              <a:rPr lang="de-DE" sz="2800" b="1" dirty="0" err="1" smtClean="0"/>
              <a:t>cue</a:t>
            </a:r>
            <a:r>
              <a:rPr lang="de-DE" sz="2800" b="1" dirty="0" smtClean="0"/>
              <a:t> </a:t>
            </a:r>
            <a:r>
              <a:rPr lang="de-DE" sz="2800" dirty="0"/>
              <a:t>= </a:t>
            </a:r>
            <a:r>
              <a:rPr lang="de-DE" sz="2800" dirty="0" err="1" smtClean="0"/>
              <a:t>physical</a:t>
            </a:r>
            <a:r>
              <a:rPr lang="de-DE" sz="2800" dirty="0" smtClean="0"/>
              <a:t> </a:t>
            </a:r>
            <a:r>
              <a:rPr lang="de-DE" sz="2800" dirty="0" err="1" smtClean="0"/>
              <a:t>attribute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3500400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4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0E629BC4-73EC-46A2-8DBF-C38E6596A34E}">
  <we:reference id="wa104381063" version="1.0.0.1" store="de-DE" storeType="OMEX"/>
  <we:alternateReferences>
    <we:reference id="WA104381063" version="1.0.0.1" store="WA104381063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1506</Words>
  <Application>Microsoft Office PowerPoint</Application>
  <PresentationFormat>Breitbild</PresentationFormat>
  <Paragraphs>324</Paragraphs>
  <Slides>34</Slides>
  <Notes>34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34</vt:i4>
      </vt:variant>
    </vt:vector>
  </HeadingPairs>
  <TitlesOfParts>
    <vt:vector size="39" baseType="lpstr">
      <vt:lpstr>Arial</vt:lpstr>
      <vt:lpstr>Calibri</vt:lpstr>
      <vt:lpstr>Courier New</vt:lpstr>
      <vt:lpstr>Wingdings</vt:lpstr>
      <vt:lpstr>Office</vt:lpstr>
      <vt:lpstr>ImageNet-trained CNNs are biased towards texture; increasing shape bias improves accuracy and robustness  Robert Geirhos, Claudio Michaelis, Patricia Rubisch,  Felix A. Wichmann, Matthias Bethge, Wieland Brendel mainly University of Tübingen (&amp; IMPRIS-IS)</vt:lpstr>
      <vt:lpstr>ImageNet-trained CNNs are biased towards texture; increasing shape bias improves accuracy and robustness     )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Thank you  for your attention!</vt:lpstr>
      <vt:lpstr>Appendix Other slides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Paul Moosmann</dc:creator>
  <cp:lastModifiedBy>Fabrice Beaumont</cp:lastModifiedBy>
  <cp:revision>258</cp:revision>
  <dcterms:created xsi:type="dcterms:W3CDTF">2018-02-22T12:48:03Z</dcterms:created>
  <dcterms:modified xsi:type="dcterms:W3CDTF">2020-09-22T12:56:49Z</dcterms:modified>
</cp:coreProperties>
</file>

<file path=docProps/thumbnail.jpeg>
</file>